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351" r:id="rId1"/>
  </p:sldMasterIdLst>
  <p:notesMasterIdLst>
    <p:notesMasterId r:id="rId28"/>
  </p:notesMasterIdLst>
  <p:sldIdLst>
    <p:sldId id="865" r:id="rId2"/>
    <p:sldId id="830" r:id="rId3"/>
    <p:sldId id="831" r:id="rId4"/>
    <p:sldId id="838" r:id="rId5"/>
    <p:sldId id="832" r:id="rId6"/>
    <p:sldId id="833" r:id="rId7"/>
    <p:sldId id="834" r:id="rId8"/>
    <p:sldId id="835" r:id="rId9"/>
    <p:sldId id="836" r:id="rId10"/>
    <p:sldId id="837" r:id="rId11"/>
    <p:sldId id="839" r:id="rId12"/>
    <p:sldId id="840" r:id="rId13"/>
    <p:sldId id="841" r:id="rId14"/>
    <p:sldId id="842" r:id="rId15"/>
    <p:sldId id="843" r:id="rId16"/>
    <p:sldId id="844" r:id="rId17"/>
    <p:sldId id="849" r:id="rId18"/>
    <p:sldId id="851" r:id="rId19"/>
    <p:sldId id="852" r:id="rId20"/>
    <p:sldId id="853" r:id="rId21"/>
    <p:sldId id="854" r:id="rId22"/>
    <p:sldId id="855" r:id="rId23"/>
    <p:sldId id="862" r:id="rId24"/>
    <p:sldId id="856" r:id="rId25"/>
    <p:sldId id="857" r:id="rId26"/>
    <p:sldId id="864" r:id="rId27"/>
  </p:sldIdLst>
  <p:sldSz cx="12188825" cy="6858000"/>
  <p:notesSz cx="6858000" cy="9296400"/>
  <p:defaultTextStyle>
    <a:defPPr>
      <a:defRPr lang="en-US"/>
    </a:defPPr>
    <a:lvl1pPr marL="0" algn="l" defTabSz="91382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6901" algn="l" defTabSz="91382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3829" algn="l" defTabSz="91382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0740" algn="l" defTabSz="91382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7660" algn="l" defTabSz="91382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4561" algn="l" defTabSz="91382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1484" algn="l" defTabSz="91382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8400" algn="l" defTabSz="91382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5320" algn="l" defTabSz="913829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9">
          <p15:clr>
            <a:srgbClr val="A4A3A4"/>
          </p15:clr>
        </p15:guide>
        <p15:guide id="2" pos="27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766000"/>
    <a:srgbClr val="0000A2"/>
    <a:srgbClr val="3F7FFF"/>
    <a:srgbClr val="4343FF"/>
    <a:srgbClr val="6699FF"/>
    <a:srgbClr val="66CCFF"/>
    <a:srgbClr val="9E80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57" autoAdjust="0"/>
    <p:restoredTop sz="89116" autoAdjust="0"/>
  </p:normalViewPr>
  <p:slideViewPr>
    <p:cSldViewPr snapToGrid="0" snapToObjects="1">
      <p:cViewPr varScale="1">
        <p:scale>
          <a:sx n="113" d="100"/>
          <a:sy n="113" d="100"/>
        </p:scale>
        <p:origin x="1408" y="184"/>
      </p:cViewPr>
      <p:guideLst>
        <p:guide orient="horz" pos="429"/>
        <p:guide pos="27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10" d="100"/>
        <a:sy n="2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F6BAB9-A208-C44A-90DB-0A9B66C4C999}" type="datetimeFigureOut">
              <a:rPr lang="en-US" smtClean="0"/>
              <a:t>6/26/19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17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6425"/>
            <a:ext cx="548640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675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F0DBD-9DF1-AB46-98AF-B3C13BB4C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624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690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901" algn="l" defTabSz="45690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829" algn="l" defTabSz="45690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740" algn="l" defTabSz="45690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660" algn="l" defTabSz="45690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561" algn="l" defTabSz="45690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484" algn="l" defTabSz="45690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400" algn="l" defTabSz="45690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320" algn="l" defTabSz="45690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compare the four candidates by different technical perspective. The angular react and </a:t>
            </a:r>
            <a:r>
              <a:rPr lang="en-US" dirty="0" err="1"/>
              <a:t>vue</a:t>
            </a:r>
            <a:r>
              <a:rPr lang="en-US" dirty="0"/>
              <a:t> are the most popular frameworks nowadays, but we also include the backbone-</a:t>
            </a:r>
            <a:r>
              <a:rPr lang="en-US" dirty="0" err="1"/>
              <a:t>jquery</a:t>
            </a:r>
            <a:r>
              <a:rPr lang="en-US" dirty="0"/>
              <a:t> as an options because the legacy meeting thin client was made by backbone-</a:t>
            </a:r>
            <a:r>
              <a:rPr lang="en-US" dirty="0" err="1"/>
              <a:t>jquery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F0DBD-9DF1-AB46-98AF-B3C13BB4C3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849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begin with the trend. As you can see in the line chart of search frequency,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F0DBD-9DF1-AB46-98AF-B3C13BB4C3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593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data-binding, we have to do the code in the right-hand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F0DBD-9DF1-AB46-98AF-B3C13BB4C39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894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F0DBD-9DF1-AB46-98AF-B3C13BB4C3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428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F0DBD-9DF1-AB46-98AF-B3C13BB4C39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510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2" descr="C:\Documents and Settings\contractor\Desktop\Blue_Green_Gradie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grpSp>
        <p:nvGrpSpPr>
          <p:cNvPr id="46" name="Group 45"/>
          <p:cNvGrpSpPr/>
          <p:nvPr userDrawn="1"/>
        </p:nvGrpSpPr>
        <p:grpSpPr>
          <a:xfrm>
            <a:off x="25" y="-2056030"/>
            <a:ext cx="13110173" cy="19379147"/>
            <a:chOff x="0" y="-2056029"/>
            <a:chExt cx="13110173" cy="19379146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2430699" y="3308943"/>
              <a:ext cx="2305719" cy="1401417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  <a:alpha val="18000"/>
                  </a:scheme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677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0" name="Rounded Rectangle 39"/>
            <p:cNvSpPr/>
            <p:nvPr userDrawn="1"/>
          </p:nvSpPr>
          <p:spPr>
            <a:xfrm>
              <a:off x="0" y="1236689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  <a:alpha val="18000"/>
                  </a:scheme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677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2" name="Rounded Rectangle 41"/>
            <p:cNvSpPr/>
            <p:nvPr userDrawn="1"/>
          </p:nvSpPr>
          <p:spPr>
            <a:xfrm rot="10800000">
              <a:off x="1351370" y="4248605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57550">
                    <a:alpha val="46000"/>
                  </a:srgb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677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3" name="Rounded Rectangle 42"/>
            <p:cNvSpPr/>
            <p:nvPr userDrawn="1"/>
          </p:nvSpPr>
          <p:spPr>
            <a:xfrm>
              <a:off x="8778358" y="-2056029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75000"/>
                    <a:alpha val="28000"/>
                  </a:schemeClr>
                </a:gs>
                <a:gs pos="100000">
                  <a:schemeClr val="accent4">
                    <a:lumMod val="75000"/>
                    <a:alpha val="29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677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4" name="Rounded Rectangle 43"/>
            <p:cNvSpPr/>
            <p:nvPr userDrawn="1"/>
          </p:nvSpPr>
          <p:spPr>
            <a:xfrm>
              <a:off x="10804454" y="2783785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75000"/>
                    <a:alpha val="28000"/>
                  </a:schemeClr>
                </a:gs>
                <a:gs pos="100000">
                  <a:schemeClr val="accent4">
                    <a:lumMod val="75000"/>
                    <a:alpha val="29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677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5" name="Rounded Rectangle 44"/>
            <p:cNvSpPr/>
            <p:nvPr userDrawn="1"/>
          </p:nvSpPr>
          <p:spPr>
            <a:xfrm rot="10800000">
              <a:off x="4047043" y="174390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57550">
                    <a:alpha val="46000"/>
                  </a:srgb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677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1236693"/>
            <a:ext cx="10813350" cy="2918779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6000" b="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095" y="4464094"/>
            <a:ext cx="10813351" cy="384175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+mj-lt"/>
              </a:defRPr>
            </a:lvl1pPr>
            <a:lvl2pPr marL="4568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6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5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1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0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 Name</a:t>
            </a:r>
          </a:p>
        </p:txBody>
      </p:sp>
      <p:sp>
        <p:nvSpPr>
          <p:cNvPr id="58" name="Rectangle 5"/>
          <p:cNvSpPr>
            <a:spLocks noChangeArrowheads="1"/>
          </p:cNvSpPr>
          <p:nvPr/>
        </p:nvSpPr>
        <p:spPr bwMode="ltGray">
          <a:xfrm>
            <a:off x="10545715" y="6569182"/>
            <a:ext cx="885512" cy="190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048" tIns="41023" rIns="82048" bIns="41023" anchor="b">
            <a:spAutoFit/>
          </a:bodyPr>
          <a:lstStyle/>
          <a:p>
            <a:pPr algn="r" defTabSz="813742"/>
            <a:r>
              <a:rPr lang="en-US" sz="700">
                <a:solidFill>
                  <a:srgbClr val="FFFFFF"/>
                </a:solidFill>
              </a:rPr>
              <a:t>Cisco Confidential</a:t>
            </a:r>
          </a:p>
        </p:txBody>
      </p:sp>
      <p:grpSp>
        <p:nvGrpSpPr>
          <p:cNvPr id="4" name="Group 5"/>
          <p:cNvGrpSpPr>
            <a:grpSpLocks/>
          </p:cNvGrpSpPr>
          <p:nvPr userDrawn="1"/>
        </p:nvGrpSpPr>
        <p:grpSpPr bwMode="auto">
          <a:xfrm>
            <a:off x="455615" y="304803"/>
            <a:ext cx="841815" cy="447676"/>
            <a:chOff x="384" y="331"/>
            <a:chExt cx="912" cy="485"/>
          </a:xfrm>
        </p:grpSpPr>
        <p:sp>
          <p:nvSpPr>
            <p:cNvPr id="54" name="AutoShape 6"/>
            <p:cNvSpPr>
              <a:spLocks noChangeAspect="1" noChangeArrowheads="1" noTextEdit="1"/>
            </p:cNvSpPr>
            <p:nvPr/>
          </p:nvSpPr>
          <p:spPr bwMode="invGray">
            <a:xfrm>
              <a:off x="384" y="331"/>
              <a:ext cx="912" cy="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55" name="Rectangle 7"/>
            <p:cNvSpPr>
              <a:spLocks noChangeArrowheads="1"/>
            </p:cNvSpPr>
            <p:nvPr/>
          </p:nvSpPr>
          <p:spPr bwMode="invGray">
            <a:xfrm>
              <a:off x="640" y="652"/>
              <a:ext cx="42" cy="15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56" name="Freeform 8"/>
            <p:cNvSpPr>
              <a:spLocks/>
            </p:cNvSpPr>
            <p:nvPr/>
          </p:nvSpPr>
          <p:spPr bwMode="invGray">
            <a:xfrm>
              <a:off x="882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57" name="Freeform 9"/>
            <p:cNvSpPr>
              <a:spLocks/>
            </p:cNvSpPr>
            <p:nvPr/>
          </p:nvSpPr>
          <p:spPr bwMode="invGray">
            <a:xfrm>
              <a:off x="467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60" name="Freeform 10"/>
            <p:cNvSpPr>
              <a:spLocks noEditPoints="1"/>
            </p:cNvSpPr>
            <p:nvPr/>
          </p:nvSpPr>
          <p:spPr bwMode="invGray">
            <a:xfrm>
              <a:off x="1046" y="648"/>
              <a:ext cx="165" cy="166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61" name="Freeform 11"/>
            <p:cNvSpPr>
              <a:spLocks/>
            </p:cNvSpPr>
            <p:nvPr/>
          </p:nvSpPr>
          <p:spPr bwMode="invGray">
            <a:xfrm>
              <a:off x="735" y="648"/>
              <a:ext cx="108" cy="166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62" name="Freeform 12"/>
            <p:cNvSpPr>
              <a:spLocks/>
            </p:cNvSpPr>
            <p:nvPr/>
          </p:nvSpPr>
          <p:spPr bwMode="invGray">
            <a:xfrm>
              <a:off x="384" y="462"/>
              <a:ext cx="39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invGray">
            <a:xfrm>
              <a:off x="494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78" name="Freeform 14"/>
            <p:cNvSpPr>
              <a:spLocks/>
            </p:cNvSpPr>
            <p:nvPr/>
          </p:nvSpPr>
          <p:spPr bwMode="invGray">
            <a:xfrm>
              <a:off x="601" y="333"/>
              <a:ext cx="39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79" name="Freeform 15"/>
            <p:cNvSpPr>
              <a:spLocks/>
            </p:cNvSpPr>
            <p:nvPr/>
          </p:nvSpPr>
          <p:spPr bwMode="invGray">
            <a:xfrm>
              <a:off x="711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80" name="Freeform 16"/>
            <p:cNvSpPr>
              <a:spLocks/>
            </p:cNvSpPr>
            <p:nvPr/>
          </p:nvSpPr>
          <p:spPr bwMode="invGray">
            <a:xfrm>
              <a:off x="818" y="462"/>
              <a:ext cx="42" cy="81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81" name="Freeform 17"/>
            <p:cNvSpPr>
              <a:spLocks/>
            </p:cNvSpPr>
            <p:nvPr/>
          </p:nvSpPr>
          <p:spPr bwMode="invGray">
            <a:xfrm>
              <a:off x="928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82" name="Freeform 18"/>
            <p:cNvSpPr>
              <a:spLocks/>
            </p:cNvSpPr>
            <p:nvPr/>
          </p:nvSpPr>
          <p:spPr bwMode="invGray">
            <a:xfrm>
              <a:off x="1037" y="333"/>
              <a:ext cx="40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83" name="Freeform 19"/>
            <p:cNvSpPr>
              <a:spLocks/>
            </p:cNvSpPr>
            <p:nvPr/>
          </p:nvSpPr>
          <p:spPr bwMode="invGray">
            <a:xfrm>
              <a:off x="1145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84" name="Freeform 20"/>
            <p:cNvSpPr>
              <a:spLocks/>
            </p:cNvSpPr>
            <p:nvPr/>
          </p:nvSpPr>
          <p:spPr bwMode="invGray">
            <a:xfrm>
              <a:off x="1254" y="462"/>
              <a:ext cx="40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algn="ctr" defTabSz="913677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37" name="Rectangle 4"/>
          <p:cNvSpPr>
            <a:spLocks noChangeArrowheads="1"/>
          </p:cNvSpPr>
          <p:nvPr userDrawn="1"/>
        </p:nvSpPr>
        <p:spPr bwMode="ltGray">
          <a:xfrm>
            <a:off x="354154" y="6570865"/>
            <a:ext cx="4559499" cy="1906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48" tIns="41023" rIns="82048" bIns="41023" anchor="b" anchorCtr="0">
            <a:spAutoFit/>
          </a:bodyPr>
          <a:lstStyle/>
          <a:p>
            <a:pPr defTabSz="813742"/>
            <a:r>
              <a:rPr lang="en-US" sz="700">
                <a:solidFill>
                  <a:srgbClr val="FFFFFF"/>
                </a:solidFill>
              </a:rPr>
              <a:t>© 2013 Cisco and/or its affiliates. All rights reserved.</a:t>
            </a:r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ltGray">
          <a:xfrm>
            <a:off x="11562290" y="6565025"/>
            <a:ext cx="276452" cy="1906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048" tIns="41023" rIns="82048" bIns="41023" anchor="b">
            <a:spAutoFit/>
          </a:bodyPr>
          <a:lstStyle/>
          <a:p>
            <a:pPr algn="r" defTabSz="813742"/>
            <a:fld id="{DFCF27A5-1A5B-48D3-A060-2758FFBB1ADD}" type="slidenum">
              <a:rPr lang="en-US" sz="700">
                <a:solidFill>
                  <a:srgbClr val="FFFFFF"/>
                </a:solidFill>
              </a:rPr>
              <a:pPr algn="r" defTabSz="813742"/>
              <a:t>‹#›</a:t>
            </a:fld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10" hasCustomPrompt="1"/>
          </p:nvPr>
        </p:nvSpPr>
        <p:spPr>
          <a:xfrm>
            <a:off x="314325" y="4782782"/>
            <a:ext cx="10814050" cy="38417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9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11"/>
          </p:nvPr>
        </p:nvSpPr>
        <p:spPr>
          <a:xfrm>
            <a:off x="314325" y="5273277"/>
            <a:ext cx="10814050" cy="38417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n-US" sz="1500" kern="1200" baseline="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8459945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214" y="432215"/>
            <a:ext cx="11438251" cy="838200"/>
          </a:xfrm>
          <a:prstGeom prst="rect">
            <a:avLst/>
          </a:prstGeom>
        </p:spPr>
        <p:txBody>
          <a:bodyPr/>
          <a:lstStyle>
            <a:lvl1pPr algn="l" defTabSz="9136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spc="0" baseline="0" dirty="0">
                <a:gradFill>
                  <a:gsLst>
                    <a:gs pos="0">
                      <a:schemeClr val="tx1"/>
                    </a:gs>
                    <a:gs pos="44000">
                      <a:srgbClr val="01BBBB"/>
                    </a:gs>
                    <a:gs pos="100000">
                      <a:schemeClr val="accent4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10895" y="1344168"/>
            <a:ext cx="11424907" cy="496519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defRPr sz="2400" b="1">
                <a:solidFill>
                  <a:srgbClr val="435153"/>
                </a:solidFill>
                <a:latin typeface="+mj-lt"/>
              </a:defRPr>
            </a:lvl1pPr>
            <a:lvl2pPr marL="748996" indent="-342900">
              <a:lnSpc>
                <a:spcPct val="95000"/>
              </a:lnSpc>
              <a:spcBef>
                <a:spcPts val="600"/>
              </a:spcBef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rgbClr val="435153"/>
                </a:solidFill>
                <a:latin typeface="+mj-lt"/>
              </a:defRPr>
            </a:lvl2pPr>
            <a:lvl3pPr marL="855206" indent="-285750">
              <a:buClr>
                <a:srgbClr val="000000"/>
              </a:buClr>
              <a:buFont typeface="Arial" panose="020B0604020202020204" pitchFamily="34" charset="0"/>
              <a:buChar char="•"/>
              <a:defRPr sz="1400">
                <a:solidFill>
                  <a:srgbClr val="435153"/>
                </a:solidFill>
                <a:latin typeface="+mj-lt"/>
              </a:defRPr>
            </a:lvl3pPr>
            <a:lvl4pPr marL="974191" indent="-285750">
              <a:buFont typeface="Arial" panose="020B0604020202020204" pitchFamily="34" charset="0"/>
              <a:buChar char="•"/>
              <a:defRPr>
                <a:solidFill>
                  <a:srgbClr val="435153"/>
                </a:solidFill>
                <a:latin typeface="+mj-lt"/>
              </a:defRPr>
            </a:lvl4pPr>
            <a:lvl5pPr marL="801054" marR="0" indent="0" algn="l" defTabSz="913677" rtl="0" eaLnBrk="1" fontAlgn="auto" latinLnBrk="0" hangingPunct="1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rgbClr val="435153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1"/>
            <a:endParaRPr lang="en-US" dirty="0"/>
          </a:p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303780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06189" y="1339747"/>
            <a:ext cx="5360092" cy="49657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defRPr sz="1900">
                <a:solidFill>
                  <a:srgbClr val="435153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defRPr sz="1500">
                <a:solidFill>
                  <a:srgbClr val="435153"/>
                </a:solidFill>
                <a:latin typeface="+mj-lt"/>
              </a:defRPr>
            </a:lvl2pPr>
            <a:lvl3pPr>
              <a:defRPr sz="1200">
                <a:solidFill>
                  <a:srgbClr val="435153"/>
                </a:solidFill>
                <a:latin typeface="+mj-lt"/>
              </a:defRPr>
            </a:lvl3pPr>
            <a:lvl4pPr>
              <a:defRPr sz="1100">
                <a:solidFill>
                  <a:srgbClr val="435153"/>
                </a:solidFill>
                <a:latin typeface="+mj-lt"/>
              </a:defRPr>
            </a:lvl4pPr>
            <a:lvl5pPr>
              <a:defRPr sz="1100">
                <a:solidFill>
                  <a:srgbClr val="435153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115987" y="1339747"/>
            <a:ext cx="5628454" cy="49657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defRPr sz="1900">
                <a:solidFill>
                  <a:srgbClr val="435153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defRPr sz="1500">
                <a:solidFill>
                  <a:srgbClr val="435153"/>
                </a:solidFill>
                <a:latin typeface="+mj-lt"/>
              </a:defRPr>
            </a:lvl2pPr>
            <a:lvl3pPr>
              <a:defRPr sz="1200">
                <a:solidFill>
                  <a:srgbClr val="435153"/>
                </a:solidFill>
                <a:latin typeface="+mj-lt"/>
              </a:defRPr>
            </a:lvl3pPr>
            <a:lvl4pPr>
              <a:defRPr sz="1100">
                <a:solidFill>
                  <a:srgbClr val="435153"/>
                </a:solidFill>
                <a:latin typeface="+mj-lt"/>
              </a:defRPr>
            </a:lvl4pPr>
            <a:lvl5pPr>
              <a:defRPr sz="1100">
                <a:solidFill>
                  <a:srgbClr val="435153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6214" y="432215"/>
            <a:ext cx="11438251" cy="838200"/>
          </a:xfrm>
          <a:prstGeom prst="rect">
            <a:avLst/>
          </a:prstGeom>
        </p:spPr>
        <p:txBody>
          <a:bodyPr/>
          <a:lstStyle>
            <a:lvl1pPr algn="l" defTabSz="9136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chemeClr val="tx1"/>
                    </a:gs>
                    <a:gs pos="44000">
                      <a:srgbClr val="01BBBB"/>
                    </a:gs>
                    <a:gs pos="100000">
                      <a:schemeClr val="accent4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799743"/>
      </p:ext>
    </p:extLst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190" y="432215"/>
            <a:ext cx="11448832" cy="838200"/>
          </a:xfrm>
          <a:prstGeom prst="rect">
            <a:avLst/>
          </a:prstGeom>
        </p:spPr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44000">
                      <a:srgbClr val="01BBBB"/>
                    </a:gs>
                    <a:gs pos="100000">
                      <a:schemeClr val="accent4"/>
                    </a:gs>
                  </a:gsLst>
                  <a:lin ang="4800000" scaled="0"/>
                </a:gra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287272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-green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34" name="TextBox 33"/>
          <p:cNvSpPr txBox="1"/>
          <p:nvPr userDrawn="1"/>
        </p:nvSpPr>
        <p:spPr>
          <a:xfrm>
            <a:off x="859389" y="3060489"/>
            <a:ext cx="2467343" cy="646331"/>
          </a:xfrm>
          <a:prstGeom prst="rect">
            <a:avLst/>
          </a:prstGeom>
          <a:noFill/>
        </p:spPr>
        <p:txBody>
          <a:bodyPr wrap="none" lIns="91364" tIns="45683" rIns="91364" bIns="45683" rtlCol="0">
            <a:spAutoFit/>
          </a:bodyPr>
          <a:lstStyle/>
          <a:p>
            <a:pPr defTabSz="913677"/>
            <a:r>
              <a:rPr lang="en-US" sz="3600">
                <a:solidFill>
                  <a:srgbClr val="FFFFFF"/>
                </a:solidFill>
              </a:rPr>
              <a:t>Thank you.</a:t>
            </a:r>
          </a:p>
        </p:txBody>
      </p:sp>
      <p:sp>
        <p:nvSpPr>
          <p:cNvPr id="20" name="Rectangle 19"/>
          <p:cNvSpPr>
            <a:spLocks noChangeArrowheads="1"/>
          </p:cNvSpPr>
          <p:nvPr userDrawn="1"/>
        </p:nvSpPr>
        <p:spPr bwMode="black">
          <a:xfrm>
            <a:off x="8409358" y="3708605"/>
            <a:ext cx="116616" cy="44182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21" name="Freeform 20"/>
          <p:cNvSpPr>
            <a:spLocks/>
          </p:cNvSpPr>
          <p:nvPr userDrawn="1"/>
        </p:nvSpPr>
        <p:spPr bwMode="black">
          <a:xfrm>
            <a:off x="9088736" y="3697607"/>
            <a:ext cx="337641" cy="466297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1" y="80"/>
              </a:cxn>
              <a:cxn ang="0">
                <a:pos x="0" y="40"/>
              </a:cxn>
              <a:cxn ang="0">
                <a:pos x="41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8" y="23"/>
                  <a:pt x="51" y="20"/>
                  <a:pt x="42" y="20"/>
                </a:cubicBezTo>
                <a:cubicBezTo>
                  <a:pt x="30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1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1" y="0"/>
                </a:cubicBezTo>
                <a:cubicBezTo>
                  <a:pt x="50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22" name="Freeform 21"/>
          <p:cNvSpPr>
            <a:spLocks/>
          </p:cNvSpPr>
          <p:nvPr userDrawn="1"/>
        </p:nvSpPr>
        <p:spPr bwMode="black">
          <a:xfrm>
            <a:off x="7921226" y="3697607"/>
            <a:ext cx="337641" cy="466297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7" y="23"/>
                  <a:pt x="51" y="20"/>
                  <a:pt x="42" y="20"/>
                </a:cubicBezTo>
                <a:cubicBezTo>
                  <a:pt x="29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0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0" y="0"/>
                </a:cubicBezTo>
                <a:cubicBezTo>
                  <a:pt x="49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23" name="Freeform 22"/>
          <p:cNvSpPr>
            <a:spLocks noEditPoints="1"/>
          </p:cNvSpPr>
          <p:nvPr userDrawn="1"/>
        </p:nvSpPr>
        <p:spPr bwMode="black">
          <a:xfrm>
            <a:off x="9548392" y="3697607"/>
            <a:ext cx="463750" cy="466297"/>
          </a:xfrm>
          <a:custGeom>
            <a:avLst/>
            <a:gdLst/>
            <a:ahLst/>
            <a:cxnLst>
              <a:cxn ang="0">
                <a:pos x="80" y="40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80" y="40"/>
              </a:cxn>
              <a:cxn ang="0">
                <a:pos x="40" y="20"/>
              </a:cxn>
              <a:cxn ang="0">
                <a:pos x="20" y="40"/>
              </a:cxn>
              <a:cxn ang="0">
                <a:pos x="40" y="60"/>
              </a:cxn>
              <a:cxn ang="0">
                <a:pos x="60" y="40"/>
              </a:cxn>
              <a:cxn ang="0">
                <a:pos x="40" y="20"/>
              </a:cxn>
            </a:cxnLst>
            <a:rect l="0" t="0" r="r" b="b"/>
            <a:pathLst>
              <a:path w="80" h="80">
                <a:moveTo>
                  <a:pt x="80" y="40"/>
                </a:moveTo>
                <a:cubicBezTo>
                  <a:pt x="80" y="62"/>
                  <a:pt x="64" y="80"/>
                  <a:pt x="40" y="80"/>
                </a:cubicBezTo>
                <a:cubicBezTo>
                  <a:pt x="16" y="80"/>
                  <a:pt x="0" y="62"/>
                  <a:pt x="0" y="40"/>
                </a:cubicBezTo>
                <a:cubicBezTo>
                  <a:pt x="0" y="18"/>
                  <a:pt x="16" y="0"/>
                  <a:pt x="40" y="0"/>
                </a:cubicBezTo>
                <a:cubicBezTo>
                  <a:pt x="64" y="0"/>
                  <a:pt x="80" y="18"/>
                  <a:pt x="80" y="40"/>
                </a:cubicBezTo>
                <a:moveTo>
                  <a:pt x="40" y="20"/>
                </a:moveTo>
                <a:cubicBezTo>
                  <a:pt x="29" y="20"/>
                  <a:pt x="20" y="29"/>
                  <a:pt x="20" y="40"/>
                </a:cubicBezTo>
                <a:cubicBezTo>
                  <a:pt x="20" y="51"/>
                  <a:pt x="29" y="60"/>
                  <a:pt x="40" y="60"/>
                </a:cubicBezTo>
                <a:cubicBezTo>
                  <a:pt x="51" y="60"/>
                  <a:pt x="60" y="51"/>
                  <a:pt x="60" y="40"/>
                </a:cubicBezTo>
                <a:cubicBezTo>
                  <a:pt x="60" y="29"/>
                  <a:pt x="51" y="20"/>
                  <a:pt x="40" y="20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24" name="Freeform 23"/>
          <p:cNvSpPr>
            <a:spLocks/>
          </p:cNvSpPr>
          <p:nvPr userDrawn="1"/>
        </p:nvSpPr>
        <p:spPr bwMode="black">
          <a:xfrm>
            <a:off x="8676511" y="3697607"/>
            <a:ext cx="302387" cy="466297"/>
          </a:xfrm>
          <a:custGeom>
            <a:avLst/>
            <a:gdLst/>
            <a:ahLst/>
            <a:cxnLst>
              <a:cxn ang="0">
                <a:pos x="47" y="19"/>
              </a:cxn>
              <a:cxn ang="0">
                <a:pos x="32" y="17"/>
              </a:cxn>
              <a:cxn ang="0">
                <a:pos x="20" y="23"/>
              </a:cxn>
              <a:cxn ang="0">
                <a:pos x="29" y="30"/>
              </a:cxn>
              <a:cxn ang="0">
                <a:pos x="34" y="32"/>
              </a:cxn>
              <a:cxn ang="0">
                <a:pos x="52" y="54"/>
              </a:cxn>
              <a:cxn ang="0">
                <a:pos x="21" y="80"/>
              </a:cxn>
              <a:cxn ang="0">
                <a:pos x="0" y="77"/>
              </a:cxn>
              <a:cxn ang="0">
                <a:pos x="0" y="60"/>
              </a:cxn>
              <a:cxn ang="0">
                <a:pos x="18" y="63"/>
              </a:cxn>
              <a:cxn ang="0">
                <a:pos x="32" y="56"/>
              </a:cxn>
              <a:cxn ang="0">
                <a:pos x="23" y="48"/>
              </a:cxn>
              <a:cxn ang="0">
                <a:pos x="19" y="47"/>
              </a:cxn>
              <a:cxn ang="0">
                <a:pos x="0" y="24"/>
              </a:cxn>
              <a:cxn ang="0">
                <a:pos x="28" y="0"/>
              </a:cxn>
              <a:cxn ang="0">
                <a:pos x="47" y="3"/>
              </a:cxn>
              <a:cxn ang="0">
                <a:pos x="47" y="19"/>
              </a:cxn>
            </a:cxnLst>
            <a:rect l="0" t="0" r="r" b="b"/>
            <a:pathLst>
              <a:path w="52" h="80">
                <a:moveTo>
                  <a:pt x="47" y="19"/>
                </a:moveTo>
                <a:cubicBezTo>
                  <a:pt x="47" y="19"/>
                  <a:pt x="38" y="17"/>
                  <a:pt x="32" y="17"/>
                </a:cubicBezTo>
                <a:cubicBezTo>
                  <a:pt x="24" y="17"/>
                  <a:pt x="20" y="19"/>
                  <a:pt x="20" y="23"/>
                </a:cubicBezTo>
                <a:cubicBezTo>
                  <a:pt x="20" y="28"/>
                  <a:pt x="26" y="29"/>
                  <a:pt x="29" y="30"/>
                </a:cubicBezTo>
                <a:cubicBezTo>
                  <a:pt x="34" y="32"/>
                  <a:pt x="34" y="32"/>
                  <a:pt x="34" y="32"/>
                </a:cubicBezTo>
                <a:cubicBezTo>
                  <a:pt x="47" y="36"/>
                  <a:pt x="52" y="45"/>
                  <a:pt x="52" y="54"/>
                </a:cubicBezTo>
                <a:cubicBezTo>
                  <a:pt x="52" y="73"/>
                  <a:pt x="35" y="80"/>
                  <a:pt x="21" y="80"/>
                </a:cubicBezTo>
                <a:cubicBezTo>
                  <a:pt x="10" y="80"/>
                  <a:pt x="1" y="78"/>
                  <a:pt x="0" y="77"/>
                </a:cubicBezTo>
                <a:cubicBezTo>
                  <a:pt x="0" y="60"/>
                  <a:pt x="0" y="60"/>
                  <a:pt x="0" y="60"/>
                </a:cubicBezTo>
                <a:cubicBezTo>
                  <a:pt x="2" y="60"/>
                  <a:pt x="10" y="63"/>
                  <a:pt x="18" y="63"/>
                </a:cubicBezTo>
                <a:cubicBezTo>
                  <a:pt x="28" y="63"/>
                  <a:pt x="32" y="60"/>
                  <a:pt x="32" y="56"/>
                </a:cubicBezTo>
                <a:cubicBezTo>
                  <a:pt x="32" y="52"/>
                  <a:pt x="28" y="49"/>
                  <a:pt x="23" y="48"/>
                </a:cubicBezTo>
                <a:cubicBezTo>
                  <a:pt x="22" y="48"/>
                  <a:pt x="21" y="47"/>
                  <a:pt x="19" y="47"/>
                </a:cubicBezTo>
                <a:cubicBezTo>
                  <a:pt x="9" y="43"/>
                  <a:pt x="0" y="37"/>
                  <a:pt x="0" y="24"/>
                </a:cubicBezTo>
                <a:cubicBezTo>
                  <a:pt x="0" y="10"/>
                  <a:pt x="10" y="0"/>
                  <a:pt x="28" y="0"/>
                </a:cubicBezTo>
                <a:cubicBezTo>
                  <a:pt x="37" y="0"/>
                  <a:pt x="46" y="3"/>
                  <a:pt x="47" y="3"/>
                </a:cubicBezTo>
                <a:lnTo>
                  <a:pt x="47" y="1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25" name="Freeform 24"/>
          <p:cNvSpPr>
            <a:spLocks/>
          </p:cNvSpPr>
          <p:nvPr userDrawn="1"/>
        </p:nvSpPr>
        <p:spPr bwMode="black">
          <a:xfrm>
            <a:off x="7689324" y="3082440"/>
            <a:ext cx="109835" cy="22703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10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26" name="Freeform 25"/>
          <p:cNvSpPr>
            <a:spLocks/>
          </p:cNvSpPr>
          <p:nvPr userDrawn="1"/>
        </p:nvSpPr>
        <p:spPr bwMode="black">
          <a:xfrm>
            <a:off x="7997133" y="2930181"/>
            <a:ext cx="109835" cy="379291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4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4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27" name="Freeform 26"/>
          <p:cNvSpPr>
            <a:spLocks/>
          </p:cNvSpPr>
          <p:nvPr userDrawn="1"/>
        </p:nvSpPr>
        <p:spPr bwMode="black">
          <a:xfrm>
            <a:off x="8299525" y="2720847"/>
            <a:ext cx="109835" cy="69876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111"/>
              </a:cxn>
              <a:cxn ang="0">
                <a:pos x="10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5" y="120"/>
                  <a:pt x="10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28" name="Freeform 27"/>
          <p:cNvSpPr>
            <a:spLocks/>
          </p:cNvSpPr>
          <p:nvPr userDrawn="1"/>
        </p:nvSpPr>
        <p:spPr bwMode="black">
          <a:xfrm>
            <a:off x="8607334" y="2930183"/>
            <a:ext cx="109835" cy="3792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29" name="Freeform 28"/>
          <p:cNvSpPr>
            <a:spLocks/>
          </p:cNvSpPr>
          <p:nvPr userDrawn="1"/>
        </p:nvSpPr>
        <p:spPr bwMode="black">
          <a:xfrm>
            <a:off x="8908364" y="3082466"/>
            <a:ext cx="116616" cy="227031"/>
          </a:xfrm>
          <a:custGeom>
            <a:avLst/>
            <a:gdLst/>
            <a:ahLst/>
            <a:cxnLst>
              <a:cxn ang="0">
                <a:pos x="20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20" y="30"/>
              </a:cxn>
              <a:cxn ang="0">
                <a:pos x="20" y="10"/>
              </a:cxn>
            </a:cxnLst>
            <a:rect l="0" t="0" r="r" b="b"/>
            <a:pathLst>
              <a:path w="20" h="39">
                <a:moveTo>
                  <a:pt x="20" y="10"/>
                </a:moveTo>
                <a:cubicBezTo>
                  <a:pt x="20" y="4"/>
                  <a:pt x="15" y="0"/>
                  <a:pt x="10" y="0"/>
                </a:cubicBezTo>
                <a:cubicBezTo>
                  <a:pt x="5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5" y="39"/>
                  <a:pt x="10" y="39"/>
                </a:cubicBezTo>
                <a:cubicBezTo>
                  <a:pt x="15" y="39"/>
                  <a:pt x="20" y="35"/>
                  <a:pt x="20" y="30"/>
                </a:cubicBezTo>
                <a:lnTo>
                  <a:pt x="20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30" name="Freeform 29"/>
          <p:cNvSpPr>
            <a:spLocks/>
          </p:cNvSpPr>
          <p:nvPr userDrawn="1"/>
        </p:nvSpPr>
        <p:spPr bwMode="black">
          <a:xfrm>
            <a:off x="9216200" y="2930181"/>
            <a:ext cx="111191" cy="379291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31" name="Freeform 30"/>
          <p:cNvSpPr>
            <a:spLocks/>
          </p:cNvSpPr>
          <p:nvPr userDrawn="1"/>
        </p:nvSpPr>
        <p:spPr bwMode="black">
          <a:xfrm>
            <a:off x="9524012" y="2720847"/>
            <a:ext cx="111191" cy="69876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111"/>
              </a:cxn>
              <a:cxn ang="0">
                <a:pos x="9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4" y="120"/>
                  <a:pt x="9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32" name="Freeform 31"/>
          <p:cNvSpPr>
            <a:spLocks/>
          </p:cNvSpPr>
          <p:nvPr userDrawn="1"/>
        </p:nvSpPr>
        <p:spPr bwMode="black">
          <a:xfrm>
            <a:off x="9826396" y="2930181"/>
            <a:ext cx="111191" cy="379291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5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  <p:sp>
        <p:nvSpPr>
          <p:cNvPr id="33" name="Freeform 32"/>
          <p:cNvSpPr>
            <a:spLocks/>
          </p:cNvSpPr>
          <p:nvPr userDrawn="1"/>
        </p:nvSpPr>
        <p:spPr bwMode="black">
          <a:xfrm>
            <a:off x="10134208" y="3082466"/>
            <a:ext cx="111191" cy="227031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9" y="0"/>
              </a:cxn>
              <a:cxn ang="0">
                <a:pos x="0" y="10"/>
              </a:cxn>
              <a:cxn ang="0">
                <a:pos x="0" y="30"/>
              </a:cxn>
              <a:cxn ang="0">
                <a:pos x="9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9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lIns="91364" tIns="45683" rIns="91364" bIns="45683"/>
          <a:lstStyle/>
          <a:p>
            <a:pPr defTabSz="913677"/>
            <a:endParaRPr lang="en-US">
              <a:solidFill>
                <a:srgbClr val="0096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516817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62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00"/>
                            </p:stCondLst>
                            <p:childTnLst>
                              <p:par>
                                <p:cTn id="13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3.7037E-7 L -4.72222E-6 0.09143 " pathEditMode="relative" rAng="0" ptsTypes="AA">
                                      <p:cBhvr>
                                        <p:cTn id="41" dur="7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7037E-6 L 5E-6 0.11157 " pathEditMode="relative" rAng="0" ptsTypes="AA">
                                      <p:cBhvr>
                                        <p:cTn id="43" dur="7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6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4.81481E-6 L 4.72222E-6 0.09143 " pathEditMode="relative" rAng="0" ptsTypes="AA">
                                      <p:cBhvr>
                                        <p:cTn id="45" dur="7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3.7037E-6 L -2.77778E-6 0.11157 " pathEditMode="relative" rAng="0" ptsTypes="AA">
                                      <p:cBhvr>
                                        <p:cTn id="47" dur="7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81481E-6 L 5.55556E-7 0.09143 " pathEditMode="relative" rAng="0" ptsTypes="AA">
                                      <p:cBhvr>
                                        <p:cTn id="49" dur="7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33333E-6 L 4.72222E-6 -0.10764 " pathEditMode="relative" rAng="0" ptsTypes="AA">
                                      <p:cBhvr>
                                        <p:cTn id="51" dur="7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3.33333E-6 L 4.44444E-6 -0.10764 " pathEditMode="relative" rAng="0" ptsTypes="AA">
                                      <p:cBhvr>
                                        <p:cTn id="53" dur="7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3.33333E-6 L -2.22222E-6 -0.10764 " pathEditMode="relative" rAng="0" ptsTypes="AA">
                                      <p:cBhvr>
                                        <p:cTn id="55" dur="7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3.33333E-6 L 1.11111E-6 -0.10764 " pathEditMode="relative" rAng="0" ptsTypes="AA">
                                      <p:cBhvr>
                                        <p:cTn id="57" dur="7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9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22" grpId="0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253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4" r:id="rId1"/>
    <p:sldLayoutId id="2147484357" r:id="rId2"/>
    <p:sldLayoutId id="2147484358" r:id="rId3"/>
    <p:sldLayoutId id="2147484360" r:id="rId4"/>
    <p:sldLayoutId id="2147484379" r:id="rId5"/>
  </p:sldLayoutIdLst>
  <p:transition>
    <p:wipe dir="r"/>
  </p:transition>
  <p:txStyles>
    <p:titleStyle>
      <a:lvl1pPr algn="l" defTabSz="913677" rtl="0" eaLnBrk="1" latinLnBrk="0" hangingPunct="1">
        <a:lnSpc>
          <a:spcPct val="80000"/>
        </a:lnSpc>
        <a:spcBef>
          <a:spcPct val="0"/>
        </a:spcBef>
        <a:buNone/>
        <a:defRPr lang="en-US" sz="3600" b="0" kern="1200" spc="0" baseline="0" dirty="0">
          <a:gradFill>
            <a:gsLst>
              <a:gs pos="0">
                <a:schemeClr val="tx1"/>
              </a:gs>
              <a:gs pos="44000">
                <a:srgbClr val="01BBBB"/>
              </a:gs>
              <a:gs pos="100000">
                <a:schemeClr val="accent4"/>
              </a:gs>
            </a:gsLst>
            <a:lin ang="4800000" scaled="0"/>
          </a:gradFill>
          <a:latin typeface="+mj-lt"/>
          <a:ea typeface="+mj-ea"/>
          <a:cs typeface="+mj-cs"/>
        </a:defRPr>
      </a:lvl1pPr>
    </p:titleStyle>
    <p:bodyStyle>
      <a:lvl1pPr marL="228423" indent="-228423" algn="l" defTabSz="913677" rtl="0" eaLnBrk="1" latinLnBrk="0" hangingPunct="1">
        <a:lnSpc>
          <a:spcPct val="95000"/>
        </a:lnSpc>
        <a:spcBef>
          <a:spcPts val="1440"/>
        </a:spcBef>
        <a:buClr>
          <a:schemeClr val="tx2"/>
        </a:buClr>
        <a:buSzPct val="90000"/>
        <a:buFont typeface="Arial" pitchFamily="34" charset="0"/>
        <a:buChar char="•"/>
        <a:tabLst/>
        <a:defRPr lang="en-US" sz="2000" kern="1200" dirty="0" smtClean="0">
          <a:solidFill>
            <a:srgbClr val="546568"/>
          </a:solidFill>
          <a:latin typeface="+mj-lt"/>
          <a:ea typeface="+mn-ea"/>
          <a:cs typeface="+mn-cs"/>
        </a:defRPr>
      </a:lvl1pPr>
      <a:lvl2pPr marL="406096" indent="0" algn="l" defTabSz="913677" rtl="0" eaLnBrk="1" latinLnBrk="0" hangingPunct="1">
        <a:lnSpc>
          <a:spcPct val="95000"/>
        </a:lnSpc>
        <a:spcBef>
          <a:spcPts val="840"/>
        </a:spcBef>
        <a:buClr>
          <a:schemeClr val="tx2"/>
        </a:buClr>
        <a:buFontTx/>
        <a:buNone/>
        <a:defRPr lang="en-US" sz="1900" kern="1200" dirty="0" smtClean="0">
          <a:solidFill>
            <a:srgbClr val="546568"/>
          </a:solidFill>
          <a:latin typeface="+mj-lt"/>
          <a:ea typeface="+mn-ea"/>
          <a:cs typeface="+mn-cs"/>
        </a:defRPr>
      </a:lvl2pPr>
      <a:lvl3pPr marL="571044" indent="-1588" algn="l" defTabSz="913677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600" kern="1200" dirty="0" smtClean="0">
          <a:solidFill>
            <a:srgbClr val="546568"/>
          </a:solidFill>
          <a:latin typeface="+mj-lt"/>
          <a:ea typeface="+mn-ea"/>
          <a:cs typeface="+mn-cs"/>
        </a:defRPr>
      </a:lvl3pPr>
      <a:lvl4pPr marL="688441" indent="0" algn="l" defTabSz="913677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500" kern="1200" dirty="0" smtClean="0">
          <a:solidFill>
            <a:srgbClr val="546568"/>
          </a:solidFill>
          <a:latin typeface="+mj-lt"/>
          <a:ea typeface="+mn-ea"/>
          <a:cs typeface="+mn-cs"/>
        </a:defRPr>
      </a:lvl4pPr>
      <a:lvl5pPr marL="801054" indent="0" algn="l" defTabSz="913677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500" kern="1200" dirty="0">
          <a:solidFill>
            <a:srgbClr val="546568"/>
          </a:solidFill>
          <a:latin typeface="+mj-lt"/>
          <a:ea typeface="+mn-ea"/>
          <a:cs typeface="+mn-cs"/>
        </a:defRPr>
      </a:lvl5pPr>
      <a:lvl6pPr marL="2512623" indent="-228423" algn="l" defTabSz="9136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69444" indent="-228423" algn="l" defTabSz="9136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6288" indent="-228423" algn="l" defTabSz="9136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3124" indent="-228423" algn="l" defTabSz="9136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6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6821" algn="l" defTabSz="9136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3677" algn="l" defTabSz="9136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511" algn="l" defTabSz="9136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356" algn="l" defTabSz="9136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179" algn="l" defTabSz="9136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028" algn="l" defTabSz="9136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7867" algn="l" defTabSz="9136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4711" algn="l" defTabSz="9136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http://www.softwareandsystem.com/wp-content/uploads/2017/06/Ekran-Resmi-2017-06-30-10.03.49-1024x555.p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https://docs.angularjs.org/img/Two_Way_Data_Binding.pn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601CA-4B91-A849-9642-38B7028656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dirty="0"/>
              <a:t>JS Frameworks Comparison for WebApp SDK</a:t>
            </a:r>
          </a:p>
        </p:txBody>
      </p:sp>
    </p:spTree>
    <p:extLst>
      <p:ext uri="{BB962C8B-B14F-4D97-AF65-F5344CB8AC3E}">
        <p14:creationId xmlns:p14="http://schemas.microsoft.com/office/powerpoint/2010/main" val="56526841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A834B-F974-684B-BDC3-CB9666EE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Two-way Data-binding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6C19AB-F7C5-754B-8104-14A0858A130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83168" y="1650387"/>
            <a:ext cx="6562352" cy="43527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DCFDA6-CE2A-4645-B08F-B06619447832}"/>
              </a:ext>
            </a:extLst>
          </p:cNvPr>
          <p:cNvSpPr txBox="1"/>
          <p:nvPr/>
        </p:nvSpPr>
        <p:spPr>
          <a:xfrm>
            <a:off x="1137920" y="3565154"/>
            <a:ext cx="2915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j-lt"/>
              </a:rPr>
              <a:t>1. </a:t>
            </a:r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Runtime variable </a:t>
            </a:r>
            <a:r>
              <a:rPr lang="en-US" sz="1400" dirty="0">
                <a:solidFill>
                  <a:srgbClr val="000000"/>
                </a:solidFill>
                <a:latin typeface="+mj-lt"/>
              </a:rPr>
              <a:t>in the “app-6”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1E32ED-B784-794D-BF45-8F1F76FC91EF}"/>
              </a:ext>
            </a:extLst>
          </p:cNvPr>
          <p:cNvSpPr txBox="1"/>
          <p:nvPr/>
        </p:nvSpPr>
        <p:spPr>
          <a:xfrm>
            <a:off x="1137920" y="1792964"/>
            <a:ext cx="3150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j-lt"/>
              </a:rPr>
              <a:t>2. </a:t>
            </a:r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Bind </a:t>
            </a:r>
            <a:r>
              <a:rPr lang="en-US" sz="1400" dirty="0">
                <a:solidFill>
                  <a:srgbClr val="000000"/>
                </a:solidFill>
                <a:latin typeface="+mj-lt"/>
              </a:rPr>
              <a:t>”message” to &lt;p&gt;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E81FF9-FA40-4C45-BBA3-C98DFB8295E7}"/>
              </a:ext>
            </a:extLst>
          </p:cNvPr>
          <p:cNvSpPr txBox="1"/>
          <p:nvPr/>
        </p:nvSpPr>
        <p:spPr>
          <a:xfrm>
            <a:off x="1137920" y="2623290"/>
            <a:ext cx="3445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j-lt"/>
              </a:rPr>
              <a:t>3. </a:t>
            </a:r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Bind &lt;input&gt;</a:t>
            </a:r>
            <a:r>
              <a:rPr lang="en-US" sz="1400" dirty="0">
                <a:solidFill>
                  <a:srgbClr val="000000"/>
                </a:solidFill>
                <a:latin typeface="+mj-lt"/>
              </a:rPr>
              <a:t> to ”message”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5FDB1D-3840-B344-AE0C-5F5788E11254}"/>
              </a:ext>
            </a:extLst>
          </p:cNvPr>
          <p:cNvSpPr/>
          <p:nvPr/>
        </p:nvSpPr>
        <p:spPr>
          <a:xfrm>
            <a:off x="1433689" y="1568383"/>
            <a:ext cx="1026160" cy="226083"/>
          </a:xfrm>
          <a:prstGeom prst="rect">
            <a:avLst/>
          </a:prstGeom>
          <a:solidFill>
            <a:srgbClr val="0096D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+mj-lt"/>
              </a:rPr>
              <a:t>Model to View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711E1F-E9B1-6D4E-9965-143C700D37EC}"/>
              </a:ext>
            </a:extLst>
          </p:cNvPr>
          <p:cNvSpPr/>
          <p:nvPr/>
        </p:nvSpPr>
        <p:spPr>
          <a:xfrm>
            <a:off x="1433689" y="2397207"/>
            <a:ext cx="1026160" cy="226083"/>
          </a:xfrm>
          <a:prstGeom prst="rect">
            <a:avLst/>
          </a:prstGeom>
          <a:solidFill>
            <a:srgbClr val="0096D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+mj-lt"/>
              </a:rPr>
              <a:t>View to Model</a:t>
            </a:r>
          </a:p>
        </p:txBody>
      </p:sp>
    </p:spTree>
    <p:extLst>
      <p:ext uri="{BB962C8B-B14F-4D97-AF65-F5344CB8AC3E}">
        <p14:creationId xmlns:p14="http://schemas.microsoft.com/office/powerpoint/2010/main" val="2755620185"/>
      </p:ext>
    </p:extLst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A834B-F974-684B-BDC3-CB9666EE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</a:t>
            </a:r>
            <a:r>
              <a:rPr lang="en-US" dirty="0" err="1"/>
              <a:t>Backbone+jQuery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B91EBE-8DE3-4F47-954E-DCDA5E99483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12829" y="980046"/>
            <a:ext cx="3916820" cy="57876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CECD6E2-AABA-0746-BB07-598CC842ECD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552758" y="980047"/>
            <a:ext cx="5668598" cy="578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59047"/>
      </p:ext>
    </p:extLst>
  </p:cSld>
  <p:clrMapOvr>
    <a:masterClrMapping/>
  </p:clrMapOvr>
  <p:transition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B7A12-407C-1F4F-A873-16B619E34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on Advanced Data-binding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8289DF9-BB3B-FB47-AD18-262A4231D0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4573700"/>
              </p:ext>
            </p:extLst>
          </p:nvPr>
        </p:nvGraphicFramePr>
        <p:xfrm>
          <a:off x="2887734" y="3070578"/>
          <a:ext cx="6275210" cy="880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7605">
                  <a:extLst>
                    <a:ext uri="{9D8B030D-6E8A-4147-A177-3AD203B41FA5}">
                      <a16:colId xmlns:a16="http://schemas.microsoft.com/office/drawing/2014/main" val="2793957201"/>
                    </a:ext>
                  </a:extLst>
                </a:gridCol>
                <a:gridCol w="3137605">
                  <a:extLst>
                    <a:ext uri="{9D8B030D-6E8A-4147-A177-3AD203B41FA5}">
                      <a16:colId xmlns:a16="http://schemas.microsoft.com/office/drawing/2014/main" val="3722379752"/>
                    </a:ext>
                  </a:extLst>
                </a:gridCol>
              </a:tblGrid>
              <a:tr h="440267">
                <a:tc>
                  <a:txBody>
                    <a:bodyPr/>
                    <a:lstStyle/>
                    <a:p>
                      <a:r>
                        <a:rPr lang="en-US" sz="1800" dirty="0"/>
                        <a:t>Advanced data-binding</a:t>
                      </a:r>
                    </a:p>
                  </a:txBody>
                  <a:tcPr marL="61214" marR="61214" marT="30607" marB="30607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Traditional workflow</a:t>
                      </a:r>
                    </a:p>
                  </a:txBody>
                  <a:tcPr marL="61214" marR="61214" marT="30607" marB="30607"/>
                </a:tc>
                <a:extLst>
                  <a:ext uri="{0D108BD9-81ED-4DB2-BD59-A6C34878D82A}">
                    <a16:rowId xmlns:a16="http://schemas.microsoft.com/office/drawing/2014/main" val="3304261767"/>
                  </a:ext>
                </a:extLst>
              </a:tr>
              <a:tr h="440267">
                <a:tc>
                  <a:txBody>
                    <a:bodyPr/>
                    <a:lstStyle/>
                    <a:p>
                      <a:r>
                        <a:rPr lang="en-US" sz="1800" dirty="0"/>
                        <a:t>Angular, React, </a:t>
                      </a:r>
                      <a:r>
                        <a:rPr lang="en-US" sz="1800" dirty="0" err="1"/>
                        <a:t>Vue</a:t>
                      </a:r>
                      <a:endParaRPr lang="en-US" sz="1800" dirty="0"/>
                    </a:p>
                  </a:txBody>
                  <a:tcPr marL="61214" marR="61214" marT="30607" marB="30607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Backbone(jQuery)</a:t>
                      </a:r>
                    </a:p>
                  </a:txBody>
                  <a:tcPr marL="61214" marR="61214" marT="30607" marB="30607"/>
                </a:tc>
                <a:extLst>
                  <a:ext uri="{0D108BD9-81ED-4DB2-BD59-A6C34878D82A}">
                    <a16:rowId xmlns:a16="http://schemas.microsoft.com/office/drawing/2014/main" val="2592113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6329629"/>
      </p:ext>
    </p:extLst>
  </p:cSld>
  <p:clrMapOvr>
    <a:masterClrMapping/>
  </p:clrMapOvr>
  <p:transition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75FF0-295C-F54B-A55F-A5D8AAE88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Code Reuse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BE179-0673-F748-ABC1-C1E7FF1618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0895" y="1344168"/>
            <a:ext cx="11424907" cy="1669965"/>
          </a:xfrm>
        </p:spPr>
        <p:txBody>
          <a:bodyPr/>
          <a:lstStyle/>
          <a:p>
            <a:r>
              <a:rPr lang="en-US" dirty="0"/>
              <a:t>MVC is a high level architecture. It did not specify how to design the “view”</a:t>
            </a:r>
          </a:p>
          <a:p>
            <a:pPr lvl="1"/>
            <a:r>
              <a:rPr lang="en-US" dirty="0"/>
              <a:t>Need jQuery to do the view in legacy thin client</a:t>
            </a:r>
          </a:p>
          <a:p>
            <a:pPr lvl="1"/>
            <a:r>
              <a:rPr lang="en-US" dirty="0"/>
              <a:t>The rendering is still a huge mess</a:t>
            </a:r>
          </a:p>
          <a:p>
            <a:pPr lvl="1"/>
            <a:r>
              <a:rPr lang="en-US" dirty="0"/>
              <a:t>Advanced data-binding helps, but not enough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A20575-B228-B848-9BFC-0F27FD12E7D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58844" y="3517400"/>
            <a:ext cx="5501709" cy="2995160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1FECBA5-D86A-3340-9A43-3389EF8BB889}"/>
              </a:ext>
            </a:extLst>
          </p:cNvPr>
          <p:cNvSpPr txBox="1">
            <a:spLocks/>
          </p:cNvSpPr>
          <p:nvPr/>
        </p:nvSpPr>
        <p:spPr>
          <a:xfrm>
            <a:off x="306214" y="3087886"/>
            <a:ext cx="6081242" cy="1669965"/>
          </a:xfrm>
          <a:prstGeom prst="rect">
            <a:avLst/>
          </a:prstGeom>
        </p:spPr>
        <p:txBody>
          <a:bodyPr>
            <a:noAutofit/>
          </a:bodyPr>
          <a:lstStyle>
            <a:lvl1pPr marL="228423" indent="-228423" algn="l" defTabSz="913677" rtl="0" eaLnBrk="1" latinLnBrk="0" hangingPunct="1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90000"/>
              <a:buFont typeface="Arial" pitchFamily="34" charset="0"/>
              <a:buChar char="•"/>
              <a:tabLst/>
              <a:defRPr lang="en-US" sz="2400" b="1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1pPr>
            <a:lvl2pPr marL="748996" indent="-342900" algn="l" defTabSz="913677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•"/>
              <a:defRPr lang="en-US" sz="18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2pPr>
            <a:lvl3pPr marL="855206" indent="-285750" algn="l" defTabSz="913677" rtl="0" eaLnBrk="1" latinLnBrk="0" hangingPunct="1">
              <a:lnSpc>
                <a:spcPct val="95000"/>
              </a:lnSpc>
              <a:spcBef>
                <a:spcPts val="840"/>
              </a:spcBef>
              <a:buClr>
                <a:srgbClr val="000000"/>
              </a:buClr>
              <a:buFont typeface="Arial" panose="020B0604020202020204" pitchFamily="34" charset="0"/>
              <a:buChar char="•"/>
              <a:defRPr lang="en-US" sz="14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3pPr>
            <a:lvl4pPr marL="974191" indent="-285750" algn="l" defTabSz="913677" rtl="0" eaLnBrk="1" latinLnBrk="0" hangingPunct="1">
              <a:lnSpc>
                <a:spcPct val="95000"/>
              </a:lnSpc>
              <a:spcBef>
                <a:spcPts val="84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4pPr>
            <a:lvl5pPr marL="801054" marR="0" indent="0" algn="l" defTabSz="913677" rtl="0" eaLnBrk="1" fontAlgn="auto" latinLnBrk="0" hangingPunct="1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5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5pPr>
            <a:lvl6pPr marL="2512623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444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288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124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UI Components</a:t>
            </a:r>
          </a:p>
          <a:p>
            <a:pPr lvl="1"/>
            <a:r>
              <a:rPr lang="en-US" dirty="0"/>
              <a:t>Components are the most basic UI building block. It’s all about the View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Logical component in the source code has to match the visual component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333199"/>
      </p:ext>
    </p:extLst>
  </p:cSld>
  <p:clrMapOvr>
    <a:masterClrMapping/>
  </p:clrMapOvr>
  <p:transition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D38D9-5375-964B-9286-E1EDCCAE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not reusable code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9B7C1C-22FC-6D43-806A-39E3FD888386}"/>
              </a:ext>
            </a:extLst>
          </p:cNvPr>
          <p:cNvGrpSpPr/>
          <p:nvPr/>
        </p:nvGrpSpPr>
        <p:grpSpPr>
          <a:xfrm>
            <a:off x="306214" y="1527048"/>
            <a:ext cx="11684138" cy="3797300"/>
            <a:chOff x="306214" y="1344168"/>
            <a:chExt cx="11684138" cy="37973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90138F2-F857-CE42-81B1-84BB32D77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214" y="1344168"/>
              <a:ext cx="4052013" cy="274241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8996621-CFA3-AB46-AAB6-D7746FABEE0F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080423" y="1344168"/>
              <a:ext cx="2569845" cy="3797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E1DA05-1DCE-A34C-BCBF-E757D5A72953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8271157" y="1344168"/>
              <a:ext cx="3719195" cy="3797300"/>
            </a:xfrm>
            <a:prstGeom prst="rect">
              <a:avLst/>
            </a:prstGeom>
          </p:spPr>
        </p:pic>
        <p:cxnSp>
          <p:nvCxnSpPr>
            <p:cNvPr id="9" name="Elbow Connector 8">
              <a:extLst>
                <a:ext uri="{FF2B5EF4-FFF2-40B4-BE49-F238E27FC236}">
                  <a16:creationId xmlns:a16="http://schemas.microsoft.com/office/drawing/2014/main" id="{CA76A55E-843C-494D-A1A3-8C0623F05A18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 rot="5400000" flipH="1" flipV="1">
              <a:off x="3598866" y="2390955"/>
              <a:ext cx="428978" cy="2962268"/>
            </a:xfrm>
            <a:prstGeom prst="bentConnector4">
              <a:avLst>
                <a:gd name="adj1" fmla="val -53289"/>
                <a:gd name="adj2" fmla="val 84197"/>
              </a:avLst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Elbow Connector 12">
              <a:extLst>
                <a:ext uri="{FF2B5EF4-FFF2-40B4-BE49-F238E27FC236}">
                  <a16:creationId xmlns:a16="http://schemas.microsoft.com/office/drawing/2014/main" id="{07A660DF-AF14-974D-97D1-93AF2A6C4F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36267" y="1682044"/>
              <a:ext cx="2088444" cy="1975555"/>
            </a:xfrm>
            <a:prstGeom prst="bentConnector3">
              <a:avLst>
                <a:gd name="adj1" fmla="val 70541"/>
              </a:avLst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2926581"/>
      </p:ext>
    </p:extLst>
  </p:cSld>
  <p:clrMapOvr>
    <a:masterClrMapping/>
  </p:clrMapOvr>
  <p:transition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06858-0F2F-D545-87F1-D76B7078A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reusable code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64227BA-0F38-0442-A87E-6D836F705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339" y="1047250"/>
            <a:ext cx="5587585" cy="55875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2DD3B8-B01D-E543-A181-1AC4ECAE9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14" y="1527048"/>
            <a:ext cx="4052013" cy="274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972773"/>
      </p:ext>
    </p:extLst>
  </p:cSld>
  <p:clrMapOvr>
    <a:masterClrMapping/>
  </p:clrMapOvr>
  <p:transition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6A816-5DC2-644D-A3C8-55C64DD53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on Components Based View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289815-D522-7340-8968-0FB9595049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879131"/>
              </p:ext>
            </p:extLst>
          </p:nvPr>
        </p:nvGraphicFramePr>
        <p:xfrm>
          <a:off x="2887734" y="3070578"/>
          <a:ext cx="6275210" cy="880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7605">
                  <a:extLst>
                    <a:ext uri="{9D8B030D-6E8A-4147-A177-3AD203B41FA5}">
                      <a16:colId xmlns:a16="http://schemas.microsoft.com/office/drawing/2014/main" val="2793957201"/>
                    </a:ext>
                  </a:extLst>
                </a:gridCol>
                <a:gridCol w="3137605">
                  <a:extLst>
                    <a:ext uri="{9D8B030D-6E8A-4147-A177-3AD203B41FA5}">
                      <a16:colId xmlns:a16="http://schemas.microsoft.com/office/drawing/2014/main" val="3722379752"/>
                    </a:ext>
                  </a:extLst>
                </a:gridCol>
              </a:tblGrid>
              <a:tr h="440267">
                <a:tc>
                  <a:txBody>
                    <a:bodyPr/>
                    <a:lstStyle/>
                    <a:p>
                      <a:r>
                        <a:rPr lang="en-US" sz="1800" dirty="0"/>
                        <a:t>UI Components</a:t>
                      </a:r>
                    </a:p>
                  </a:txBody>
                  <a:tcPr marL="61214" marR="61214" marT="30607" marB="30607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None</a:t>
                      </a:r>
                    </a:p>
                  </a:txBody>
                  <a:tcPr marL="61214" marR="61214" marT="30607" marB="30607"/>
                </a:tc>
                <a:extLst>
                  <a:ext uri="{0D108BD9-81ED-4DB2-BD59-A6C34878D82A}">
                    <a16:rowId xmlns:a16="http://schemas.microsoft.com/office/drawing/2014/main" val="3304261767"/>
                  </a:ext>
                </a:extLst>
              </a:tr>
              <a:tr h="440267">
                <a:tc>
                  <a:txBody>
                    <a:bodyPr/>
                    <a:lstStyle/>
                    <a:p>
                      <a:r>
                        <a:rPr lang="en-US" sz="1800" dirty="0"/>
                        <a:t>Angular, React, </a:t>
                      </a:r>
                      <a:r>
                        <a:rPr lang="en-US" sz="1800" dirty="0" err="1"/>
                        <a:t>Vue</a:t>
                      </a:r>
                      <a:endParaRPr lang="en-US" sz="1800" dirty="0"/>
                    </a:p>
                  </a:txBody>
                  <a:tcPr marL="61214" marR="61214" marT="30607" marB="30607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Backbone(jQuery)</a:t>
                      </a:r>
                    </a:p>
                  </a:txBody>
                  <a:tcPr marL="61214" marR="61214" marT="30607" marB="30607"/>
                </a:tc>
                <a:extLst>
                  <a:ext uri="{0D108BD9-81ED-4DB2-BD59-A6C34878D82A}">
                    <a16:rowId xmlns:a16="http://schemas.microsoft.com/office/drawing/2014/main" val="2592113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7350639"/>
      </p:ext>
    </p:extLst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BA91D-9744-8545-8659-72878E759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SPA : Client/Server Separation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EA593-7D67-C84E-8542-ED73A8944C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a single-page application, the routing system needs to be set up to navigate from one view to another.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9872B9-9AB5-984C-BB3B-A7C9560701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474" y="2202586"/>
            <a:ext cx="8409305" cy="456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92441"/>
      </p:ext>
    </p:extLst>
  </p:cSld>
  <p:clrMapOvr>
    <a:masterClrMapping/>
  </p:clrMapOvr>
  <p:transition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56135-425D-ED4F-BA33-7EE726D8D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on Routing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240B5F-4402-5148-8D24-8379606B6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E854C6-4575-C74D-9E88-4C59C4CF2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56" y="2661920"/>
            <a:ext cx="12189168" cy="11173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EE2773-60C1-9E44-84CA-41FA29E61E6A}"/>
              </a:ext>
            </a:extLst>
          </p:cNvPr>
          <p:cNvSpPr txBox="1"/>
          <p:nvPr/>
        </p:nvSpPr>
        <p:spPr>
          <a:xfrm>
            <a:off x="1649506" y="3853013"/>
            <a:ext cx="6687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Angular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35F316-13E5-A940-8F2D-57CD0A6E0CEB}"/>
              </a:ext>
            </a:extLst>
          </p:cNvPr>
          <p:cNvSpPr txBox="1"/>
          <p:nvPr/>
        </p:nvSpPr>
        <p:spPr>
          <a:xfrm>
            <a:off x="5825266" y="3853012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React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C0AF16-AB65-BD4B-B072-EEA8E35CB77E}"/>
              </a:ext>
            </a:extLst>
          </p:cNvPr>
          <p:cNvSpPr txBox="1"/>
          <p:nvPr/>
        </p:nvSpPr>
        <p:spPr>
          <a:xfrm>
            <a:off x="9990866" y="3853011"/>
            <a:ext cx="418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 err="1"/>
              <a:t>Vue</a:t>
            </a:r>
            <a:endParaRPr lang="en-US" sz="10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952FFF-2140-F647-82D8-0B3B48D34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07486"/>
            <a:ext cx="12187813" cy="178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993616"/>
      </p:ext>
    </p:extLst>
  </p:cSld>
  <p:clrMapOvr>
    <a:masterClrMapping/>
  </p:clrMapOvr>
  <p:transition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855D-3F95-1447-A498-EF11E0D06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in all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AE93434-FF2F-CD44-A2BD-254D33EBCE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9448541"/>
              </p:ext>
            </p:extLst>
          </p:nvPr>
        </p:nvGraphicFramePr>
        <p:xfrm>
          <a:off x="1299951" y="2335812"/>
          <a:ext cx="862637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5274">
                  <a:extLst>
                    <a:ext uri="{9D8B030D-6E8A-4147-A177-3AD203B41FA5}">
                      <a16:colId xmlns:a16="http://schemas.microsoft.com/office/drawing/2014/main" val="2437177563"/>
                    </a:ext>
                  </a:extLst>
                </a:gridCol>
                <a:gridCol w="1725274">
                  <a:extLst>
                    <a:ext uri="{9D8B030D-6E8A-4147-A177-3AD203B41FA5}">
                      <a16:colId xmlns:a16="http://schemas.microsoft.com/office/drawing/2014/main" val="2497913687"/>
                    </a:ext>
                  </a:extLst>
                </a:gridCol>
                <a:gridCol w="1725274">
                  <a:extLst>
                    <a:ext uri="{9D8B030D-6E8A-4147-A177-3AD203B41FA5}">
                      <a16:colId xmlns:a16="http://schemas.microsoft.com/office/drawing/2014/main" val="1694752129"/>
                    </a:ext>
                  </a:extLst>
                </a:gridCol>
                <a:gridCol w="1725274">
                  <a:extLst>
                    <a:ext uri="{9D8B030D-6E8A-4147-A177-3AD203B41FA5}">
                      <a16:colId xmlns:a16="http://schemas.microsoft.com/office/drawing/2014/main" val="3707519392"/>
                    </a:ext>
                  </a:extLst>
                </a:gridCol>
                <a:gridCol w="1725274">
                  <a:extLst>
                    <a:ext uri="{9D8B030D-6E8A-4147-A177-3AD203B41FA5}">
                      <a16:colId xmlns:a16="http://schemas.microsoft.com/office/drawing/2014/main" val="30711852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Backbone-</a:t>
                      </a:r>
                      <a:r>
                        <a:rPr lang="en-US" dirty="0" err="1"/>
                        <a:t>jq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Vue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0389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Virtual DOM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0323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Data-Binding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8597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Code Reuse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8433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Routing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Ugly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Elegant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Elegant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Elegant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6557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MVC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Component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Component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Component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53548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1681674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9A4C9-42D8-4046-9176-D9F9936CA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8DD9D-EEC9-B045-A034-DE4DEF6ABF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  <a:p>
            <a:pPr lvl="1"/>
            <a:r>
              <a:rPr lang="en-US" dirty="0"/>
              <a:t>In this session we compare the pros and cons of modern web frameworks from different technical aspects.</a:t>
            </a:r>
          </a:p>
          <a:p>
            <a:r>
              <a:rPr lang="en-US" dirty="0"/>
              <a:t>Candidates</a:t>
            </a:r>
          </a:p>
          <a:p>
            <a:pPr lvl="1"/>
            <a:r>
              <a:rPr lang="en-US" dirty="0" err="1"/>
              <a:t>Backbone+jQuery</a:t>
            </a:r>
            <a:r>
              <a:rPr lang="en-US" dirty="0"/>
              <a:t>, Angular, React, </a:t>
            </a:r>
            <a:r>
              <a:rPr lang="en-US" dirty="0" err="1"/>
              <a:t>Vue</a:t>
            </a:r>
            <a:endParaRPr lang="en-US" dirty="0"/>
          </a:p>
          <a:p>
            <a:pPr lvl="1"/>
            <a:r>
              <a:rPr lang="en-US" dirty="0"/>
              <a:t>Trends</a:t>
            </a:r>
          </a:p>
          <a:p>
            <a:r>
              <a:rPr lang="en-US" dirty="0"/>
              <a:t>Hot topics of modern web development</a:t>
            </a:r>
          </a:p>
          <a:p>
            <a:pPr lvl="1"/>
            <a:r>
              <a:rPr lang="en-US" dirty="0"/>
              <a:t>Virtual DOM</a:t>
            </a:r>
          </a:p>
          <a:p>
            <a:pPr lvl="1"/>
            <a:r>
              <a:rPr lang="en-US" dirty="0"/>
              <a:t>Data-binding</a:t>
            </a:r>
          </a:p>
          <a:p>
            <a:pPr lvl="1"/>
            <a:r>
              <a:rPr lang="en-US" dirty="0"/>
              <a:t>Code reuse</a:t>
            </a:r>
          </a:p>
          <a:p>
            <a:pPr lvl="1"/>
            <a:r>
              <a:rPr lang="en-US" dirty="0"/>
              <a:t>Client / Sever separation (SPA)</a:t>
            </a:r>
          </a:p>
          <a:p>
            <a:pPr lvl="1"/>
            <a:r>
              <a:rPr lang="en-US" dirty="0"/>
              <a:t>State management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605956"/>
      </p:ext>
    </p:extLst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8AAF8-6A4A-5E4C-882E-81AF333C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Battles between Angular and React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05CCC-E311-7240-94DB-1F1753CD18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Design philosophy</a:t>
            </a:r>
          </a:p>
          <a:p>
            <a:r>
              <a:rPr lang="en-US" dirty="0"/>
              <a:t>Angular is HTML centric</a:t>
            </a:r>
          </a:p>
          <a:p>
            <a:pPr lvl="1"/>
            <a:r>
              <a:rPr lang="en-US" dirty="0"/>
              <a:t>Using the special binding expressions in HTML attributes</a:t>
            </a:r>
          </a:p>
          <a:p>
            <a:pPr lvl="1"/>
            <a:r>
              <a:rPr lang="en-US" dirty="0"/>
              <a:t>Use TypeScript</a:t>
            </a:r>
          </a:p>
          <a:p>
            <a:pPr lvl="1"/>
            <a:r>
              <a:rPr lang="en-US" dirty="0"/>
              <a:t>High learning curve</a:t>
            </a:r>
          </a:p>
          <a:p>
            <a:pPr lvl="1"/>
            <a:endParaRPr lang="en-US" dirty="0"/>
          </a:p>
          <a:p>
            <a:r>
              <a:rPr lang="en-US" dirty="0"/>
              <a:t>React is JS centric</a:t>
            </a:r>
          </a:p>
          <a:p>
            <a:pPr lvl="1"/>
            <a:r>
              <a:rPr lang="en-US" dirty="0"/>
              <a:t>Makes React simple and focused</a:t>
            </a:r>
          </a:p>
          <a:p>
            <a:pPr lvl="1"/>
            <a:r>
              <a:rPr lang="en-US" dirty="0"/>
              <a:t>Very good for JS debugging</a:t>
            </a:r>
          </a:p>
          <a:p>
            <a:pPr lvl="1"/>
            <a:endParaRPr lang="en-US" dirty="0"/>
          </a:p>
          <a:p>
            <a:r>
              <a:rPr lang="en-US" dirty="0" err="1"/>
              <a:t>Vue</a:t>
            </a:r>
            <a:r>
              <a:rPr lang="en-US" dirty="0"/>
              <a:t> is kind of mixed</a:t>
            </a:r>
          </a:p>
          <a:p>
            <a:pPr lvl="1"/>
            <a:r>
              <a:rPr lang="en-US" dirty="0"/>
              <a:t>Easy to learn</a:t>
            </a:r>
          </a:p>
        </p:txBody>
      </p:sp>
    </p:spTree>
    <p:extLst>
      <p:ext uri="{BB962C8B-B14F-4D97-AF65-F5344CB8AC3E}">
        <p14:creationId xmlns:p14="http://schemas.microsoft.com/office/powerpoint/2010/main" val="1727345347"/>
      </p:ext>
    </p:extLst>
  </p:cSld>
  <p:clrMapOvr>
    <a:masterClrMapping/>
  </p:clrMapOvr>
  <p:transition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9AE07-FB50-714C-8F02-51DE832EB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Angular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D96CB7-15AB-2E40-95CF-CB4E004A2A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" y="1393384"/>
            <a:ext cx="8246592" cy="49362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014998-758D-AE42-8C00-A813C8C6D1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589" y="1393384"/>
            <a:ext cx="4705236" cy="411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644975"/>
      </p:ext>
    </p:extLst>
  </p:cSld>
  <p:clrMapOvr>
    <a:masterClrMapping/>
  </p:clrMapOvr>
  <p:transition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94734-4C7B-B440-9158-A0C90D10C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Example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8344F3-7F2E-2943-9B2C-040F69396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101" y="4443033"/>
            <a:ext cx="5010327" cy="7610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B79F70-413E-B640-8E00-8465DE74A1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65" y="965284"/>
            <a:ext cx="5587585" cy="558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84429"/>
      </p:ext>
    </p:extLst>
  </p:cSld>
  <p:clrMapOvr>
    <a:masterClrMapping/>
  </p:clrMapOvr>
  <p:transition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8AAF8-6A4A-5E4C-882E-81AF333C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Battles between Angular and React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05CCC-E311-7240-94DB-1F1753CD18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9606" y="1344168"/>
            <a:ext cx="11424907" cy="4965192"/>
          </a:xfrm>
        </p:spPr>
        <p:txBody>
          <a:bodyPr/>
          <a:lstStyle/>
          <a:p>
            <a:r>
              <a:rPr lang="en-US" dirty="0"/>
              <a:t>Design philosophy</a:t>
            </a:r>
          </a:p>
          <a:p>
            <a:r>
              <a:rPr lang="en-US" dirty="0"/>
              <a:t>Angular is HTML centric</a:t>
            </a:r>
          </a:p>
          <a:p>
            <a:pPr lvl="1"/>
            <a:r>
              <a:rPr lang="en-US" dirty="0"/>
              <a:t>Using the special binding expressions in HTML attributes</a:t>
            </a:r>
          </a:p>
          <a:p>
            <a:pPr lvl="1"/>
            <a:r>
              <a:rPr lang="en-US" dirty="0"/>
              <a:t>Use TypeScript</a:t>
            </a:r>
          </a:p>
          <a:p>
            <a:pPr lvl="1"/>
            <a:r>
              <a:rPr lang="en-US" dirty="0"/>
              <a:t>High learning curve</a:t>
            </a:r>
          </a:p>
          <a:p>
            <a:pPr lvl="1"/>
            <a:endParaRPr lang="en-US" dirty="0"/>
          </a:p>
          <a:p>
            <a:r>
              <a:rPr lang="en-US" dirty="0"/>
              <a:t>React is JS centric</a:t>
            </a:r>
          </a:p>
          <a:p>
            <a:pPr lvl="1"/>
            <a:r>
              <a:rPr lang="en-US" dirty="0"/>
              <a:t>Makes React simple and focused</a:t>
            </a:r>
          </a:p>
          <a:p>
            <a:pPr lvl="1"/>
            <a:r>
              <a:rPr lang="en-US" dirty="0"/>
              <a:t>Very good for JS debugging</a:t>
            </a:r>
          </a:p>
          <a:p>
            <a:pPr lvl="1"/>
            <a:endParaRPr lang="en-US" dirty="0"/>
          </a:p>
          <a:p>
            <a:r>
              <a:rPr lang="en-US" dirty="0" err="1"/>
              <a:t>Vue</a:t>
            </a:r>
            <a:r>
              <a:rPr lang="en-US" dirty="0"/>
              <a:t> is kind of mixed</a:t>
            </a:r>
          </a:p>
          <a:p>
            <a:pPr lvl="1"/>
            <a:r>
              <a:rPr lang="en-US" dirty="0"/>
              <a:t>Easy to learn</a:t>
            </a:r>
          </a:p>
          <a:p>
            <a:pPr lvl="1"/>
            <a:r>
              <a:rPr lang="en-US" dirty="0"/>
              <a:t>Vue 3.0 will be written in TypeScript and released in 2019/2020</a:t>
            </a:r>
          </a:p>
        </p:txBody>
      </p:sp>
    </p:spTree>
    <p:extLst>
      <p:ext uri="{BB962C8B-B14F-4D97-AF65-F5344CB8AC3E}">
        <p14:creationId xmlns:p14="http://schemas.microsoft.com/office/powerpoint/2010/main" val="3387946964"/>
      </p:ext>
    </p:extLst>
  </p:cSld>
  <p:clrMapOvr>
    <a:masterClrMapping/>
  </p:clrMapOvr>
  <p:transition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CCA7D-3E46-B942-98EF-B18D45AEC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in all (2</a:t>
            </a:r>
            <a:r>
              <a:rPr lang="en-US" baseline="30000" dirty="0"/>
              <a:t>nd</a:t>
            </a:r>
            <a:r>
              <a:rPr lang="en-US" dirty="0"/>
              <a:t> round)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A6EF76C-BEC3-524C-94DB-73960289CD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645629"/>
              </p:ext>
            </p:extLst>
          </p:nvPr>
        </p:nvGraphicFramePr>
        <p:xfrm>
          <a:off x="1962397" y="1634772"/>
          <a:ext cx="8125884" cy="4353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1471">
                  <a:extLst>
                    <a:ext uri="{9D8B030D-6E8A-4147-A177-3AD203B41FA5}">
                      <a16:colId xmlns:a16="http://schemas.microsoft.com/office/drawing/2014/main" val="3718178208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1139320543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56343827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740005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Vue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652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Authors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Google Communities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36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FB Communities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>
                          <a:latin typeface="+mj-lt"/>
                        </a:rPr>
                        <a:t>尤雨溪（</a:t>
                      </a:r>
                      <a:r>
                        <a:rPr lang="en-US" sz="1400" dirty="0">
                          <a:latin typeface="+mj-lt"/>
                        </a:rPr>
                        <a:t>Evan You）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612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Language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TypeScript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JS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36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JS=&gt;TypeScript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1858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Virtual DOM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Yes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4234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Style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HTML Centric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JS Centric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Mixed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2566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Learning Curve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Mid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Low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3309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Data-Binding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435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Documentation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Rich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Weak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Rich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773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Companies Using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Upwork, Freelancer, Udemy, YouTube, </a:t>
                      </a:r>
                      <a:r>
                        <a:rPr lang="en-US" sz="1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Paypal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Nike, Google, Telegram, Weather, </a:t>
                      </a:r>
                      <a:r>
                        <a:rPr lang="en-US" sz="1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iStockphoto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AWS, </a:t>
                      </a:r>
                      <a:r>
                        <a:rPr lang="en-US" sz="1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Crunchbase</a:t>
                      </a:r>
                      <a:endParaRPr lang="en-US" sz="1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Facebook, Instagram, Netflix, New York Times, Yahoo, Khan Academy, </a:t>
                      </a:r>
                      <a:r>
                        <a:rPr lang="en-US" sz="1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Whatsapp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Codecademy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Dropbox, Airbnb, Asana, Atlassian, Intercom, Microsoft</a:t>
                      </a:r>
                      <a:endParaRPr lang="en-US" sz="1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Xiaomi, Alibaba, </a:t>
                      </a:r>
                      <a:r>
                        <a:rPr lang="en-US" sz="1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WizzAir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EuroNews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Grammarly, Gitlab and </a:t>
                      </a:r>
                      <a:r>
                        <a:rPr lang="en-US" sz="1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Laracasts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Adobe, </a:t>
                      </a:r>
                      <a:r>
                        <a:rPr lang="en-US" sz="1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Behance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Codeship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Reuters</a:t>
                      </a:r>
                      <a:endParaRPr lang="en-US" sz="10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5704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~500KB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~100KB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+mj-lt"/>
                        </a:rPr>
                        <a:t>~80KB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46799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5724452"/>
      </p:ext>
    </p:extLst>
  </p:cSld>
  <p:clrMapOvr>
    <a:masterClrMapping/>
  </p:clrMapOvr>
  <p:transition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85E34-4C4B-9C43-B4E5-0FF5B046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Trend @ </a:t>
            </a:r>
            <a:r>
              <a:rPr lang="en-US" dirty="0" err="1"/>
              <a:t>npm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BC8F4D-2F50-DA40-9615-072E173DD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04" y="1124345"/>
            <a:ext cx="10213269" cy="557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157801"/>
      </p:ext>
    </p:extLst>
  </p:cSld>
  <p:clrMapOvr>
    <a:masterClrMapping/>
  </p:clrMapOvr>
  <p:transition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2C73A-766A-9D41-82D7-0B96B07F7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2B786-D218-2A47-9580-7DEDB5346C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Recommend to use React as </a:t>
            </a:r>
            <a:r>
              <a:rPr lang="en-US" dirty="0" err="1"/>
              <a:t>sdk’s</a:t>
            </a:r>
            <a:r>
              <a:rPr lang="en-US" dirty="0"/>
              <a:t> GUI tool.</a:t>
            </a:r>
          </a:p>
          <a:p>
            <a:pPr lvl="1"/>
            <a:r>
              <a:rPr lang="en-US" dirty="0"/>
              <a:t>Also provide jQuery based samples as backup choice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975724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A834B-F974-684B-BDC3-CB9666EE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BDA37F1-BB84-9145-8BC2-E2211BDC48F7}"/>
              </a:ext>
            </a:extLst>
          </p:cNvPr>
          <p:cNvGrpSpPr/>
          <p:nvPr/>
        </p:nvGrpSpPr>
        <p:grpSpPr>
          <a:xfrm>
            <a:off x="872212" y="1270415"/>
            <a:ext cx="10306254" cy="4790483"/>
            <a:chOff x="1155104" y="1270415"/>
            <a:chExt cx="10306254" cy="479048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B87D324-9C8E-4249-8B28-6A9D3D6E6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5104" y="1270415"/>
              <a:ext cx="10306254" cy="479048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B910D88-4C26-6645-B875-3F8CAC27768B}"/>
                </a:ext>
              </a:extLst>
            </p:cNvPr>
            <p:cNvSpPr/>
            <p:nvPr/>
          </p:nvSpPr>
          <p:spPr>
            <a:xfrm>
              <a:off x="5283217" y="3160888"/>
              <a:ext cx="1652694" cy="2754489"/>
            </a:xfrm>
            <a:prstGeom prst="rect">
              <a:avLst/>
            </a:prstGeom>
            <a:solidFill>
              <a:schemeClr val="tx2">
                <a:alpha val="1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56D9B68-1952-1149-B093-96509342328A}"/>
                </a:ext>
              </a:extLst>
            </p:cNvPr>
            <p:cNvSpPr/>
            <p:nvPr/>
          </p:nvSpPr>
          <p:spPr>
            <a:xfrm>
              <a:off x="6935911" y="3160888"/>
              <a:ext cx="1877575" cy="2754489"/>
            </a:xfrm>
            <a:prstGeom prst="rect">
              <a:avLst/>
            </a:prstGeom>
            <a:solidFill>
              <a:srgbClr val="C00000">
                <a:alpha val="1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E3C12D3-923D-C34D-827D-4965CF5E1EA6}"/>
                </a:ext>
              </a:extLst>
            </p:cNvPr>
            <p:cNvSpPr/>
            <p:nvPr/>
          </p:nvSpPr>
          <p:spPr>
            <a:xfrm>
              <a:off x="8813486" y="3160888"/>
              <a:ext cx="2362513" cy="2754489"/>
            </a:xfrm>
            <a:prstGeom prst="rect">
              <a:avLst/>
            </a:prstGeom>
            <a:solidFill>
              <a:schemeClr val="tx1">
                <a:alpha val="1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BD0BCD9-8244-D446-9A47-8B0CFBA229B2}"/>
                </a:ext>
              </a:extLst>
            </p:cNvPr>
            <p:cNvSpPr txBox="1"/>
            <p:nvPr/>
          </p:nvSpPr>
          <p:spPr>
            <a:xfrm>
              <a:off x="5592756" y="3296323"/>
              <a:ext cx="1033616" cy="276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MVC + SPA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DF30757-5FD6-3C4F-A60C-0B8D229A419F}"/>
                </a:ext>
              </a:extLst>
            </p:cNvPr>
            <p:cNvSpPr txBox="1"/>
            <p:nvPr/>
          </p:nvSpPr>
          <p:spPr>
            <a:xfrm>
              <a:off x="7245450" y="3203991"/>
              <a:ext cx="1250663" cy="4616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Data-binding</a:t>
              </a:r>
            </a:p>
            <a:p>
              <a:r>
                <a:rPr lang="en-US" sz="1200" dirty="0"/>
                <a:t>UI Components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3765BF-E5F4-D64B-8320-5800653A3BD8}"/>
                </a:ext>
              </a:extLst>
            </p:cNvPr>
            <p:cNvSpPr txBox="1"/>
            <p:nvPr/>
          </p:nvSpPr>
          <p:spPr>
            <a:xfrm>
              <a:off x="9485404" y="3296323"/>
              <a:ext cx="1018677" cy="276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Virtual DOM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9199964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34FB8-EBF2-624E-B9C7-0AF87162D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35151A-FC49-5B4A-876F-502A05946D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Document Object Model</a:t>
            </a:r>
          </a:p>
          <a:p>
            <a:pPr lvl="1"/>
            <a:r>
              <a:rPr lang="en-US" dirty="0"/>
              <a:t>Language-independent application programming interface</a:t>
            </a:r>
          </a:p>
          <a:p>
            <a:pPr lvl="1"/>
            <a:r>
              <a:rPr lang="en-US" dirty="0"/>
              <a:t>Maintain everything about the page</a:t>
            </a:r>
          </a:p>
          <a:p>
            <a:pPr lvl="2"/>
            <a:r>
              <a:rPr lang="en-US" dirty="0"/>
              <a:t>Data, states, style and document structure… </a:t>
            </a:r>
            <a:r>
              <a:rPr lang="en-US" dirty="0" err="1"/>
              <a:t>etc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B2D430-FE7C-714E-B3F7-A0A801A75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6022" y="1882253"/>
            <a:ext cx="3759780" cy="388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926179"/>
      </p:ext>
    </p:extLst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A834B-F974-684B-BDC3-CB9666EE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 Manipulation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9C35B-1DD5-E94C-A18B-9BD42BAF17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Regular DOM manipulation is slow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Duplicated internal function calls in real scenario</a:t>
            </a:r>
          </a:p>
          <a:p>
            <a:pPr lvl="1"/>
            <a:r>
              <a:rPr lang="en-US" dirty="0"/>
              <a:t>Multiple actions happened in a short time</a:t>
            </a:r>
          </a:p>
          <a:p>
            <a:pPr lvl="2"/>
            <a:r>
              <a:rPr lang="en-US" dirty="0"/>
              <a:t>E.g. “change the text of an element” and “hide an element”</a:t>
            </a:r>
          </a:p>
          <a:p>
            <a:pPr lvl="1"/>
            <a:r>
              <a:rPr lang="en-US" dirty="0"/>
              <a:t>Partial area rendering</a:t>
            </a:r>
          </a:p>
          <a:p>
            <a:pPr lvl="2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20B1E5-E261-7948-8732-BA548E120EC0}"/>
              </a:ext>
            </a:extLst>
          </p:cNvPr>
          <p:cNvSpPr txBox="1"/>
          <p:nvPr/>
        </p:nvSpPr>
        <p:spPr>
          <a:xfrm>
            <a:off x="1338291" y="2764934"/>
            <a:ext cx="2141677" cy="307777"/>
          </a:xfrm>
          <a:prstGeom prst="rect">
            <a:avLst/>
          </a:prstGeom>
          <a:noFill/>
          <a:ln>
            <a:solidFill>
              <a:schemeClr val="tx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tx1">
                    <a:lumMod val="75000"/>
                  </a:schemeClr>
                </a:solidFill>
              </a:rPr>
              <a:t>element.innerHTML</a:t>
            </a:r>
            <a:r>
              <a:rPr lang="en-US" sz="1400" dirty="0">
                <a:solidFill>
                  <a:schemeClr val="tx1">
                    <a:lumMod val="75000"/>
                  </a:schemeClr>
                </a:solidFill>
              </a:rPr>
              <a:t> = x 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F9B922-F8D0-704C-9CC2-460345052648}"/>
              </a:ext>
            </a:extLst>
          </p:cNvPr>
          <p:cNvSpPr txBox="1"/>
          <p:nvPr/>
        </p:nvSpPr>
        <p:spPr>
          <a:xfrm>
            <a:off x="5049231" y="2010881"/>
            <a:ext cx="6375463" cy="1815882"/>
          </a:xfrm>
          <a:prstGeom prst="rect">
            <a:avLst/>
          </a:prstGeom>
          <a:noFill/>
          <a:ln>
            <a:solidFill>
              <a:schemeClr val="tx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75000"/>
                  </a:schemeClr>
                </a:solidFill>
              </a:rPr>
              <a:t>parse x as HTML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75000"/>
                  </a:schemeClr>
                </a:solidFill>
              </a:rPr>
              <a:t>ask browser extensions for permission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75000"/>
                  </a:schemeClr>
                </a:solidFill>
              </a:rPr>
              <a:t>destroy existing child nodes of element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75000"/>
                  </a:schemeClr>
                </a:solidFill>
              </a:rPr>
              <a:t>create child nodes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75000"/>
                  </a:schemeClr>
                </a:solidFill>
              </a:rPr>
              <a:t>recompute styles which are defined in terms of parent-child relationships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75000"/>
                  </a:schemeClr>
                </a:solidFill>
              </a:rPr>
              <a:t>recompute physical dimensions of page elements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75000"/>
                  </a:schemeClr>
                </a:solidFill>
              </a:rPr>
              <a:t>notify browser extensions of the change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75000"/>
                  </a:schemeClr>
                </a:solidFill>
              </a:rPr>
              <a:t>update JavaScript variables which are handles to real DOM nodes 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69EB761C-7F97-9E4B-9F7A-AC1EFC8403A4}"/>
              </a:ext>
            </a:extLst>
          </p:cNvPr>
          <p:cNvSpPr/>
          <p:nvPr/>
        </p:nvSpPr>
        <p:spPr>
          <a:xfrm>
            <a:off x="3875132" y="2644744"/>
            <a:ext cx="778934" cy="548155"/>
          </a:xfrm>
          <a:prstGeom prst="rightArrow">
            <a:avLst/>
          </a:prstGeom>
          <a:solidFill>
            <a:srgbClr val="0096D6"/>
          </a:solidFill>
          <a:ln>
            <a:noFill/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082917"/>
      </p:ext>
    </p:extLst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A834B-F974-684B-BDC3-CB9666EE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Virtual DOM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9C35B-1DD5-E94C-A18B-9BD42BAF17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0895" y="1344168"/>
            <a:ext cx="11655327" cy="552365"/>
          </a:xfrm>
        </p:spPr>
        <p:txBody>
          <a:bodyPr/>
          <a:lstStyle/>
          <a:p>
            <a:r>
              <a:rPr lang="en-US" dirty="0"/>
              <a:t>A representation of a DOM object, like a lightweight copy or a mockup object</a:t>
            </a:r>
          </a:p>
          <a:p>
            <a:r>
              <a:rPr lang="en-US" dirty="0"/>
              <a:t>Virtual DOM manipulation is much faster</a:t>
            </a: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15384A5-F23D-9847-8B6F-4816408ABA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7733" y="2483555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2" descr="Related image">
            <a:extLst>
              <a:ext uri="{FF2B5EF4-FFF2-40B4-BE49-F238E27FC236}">
                <a16:creationId xmlns:a16="http://schemas.microsoft.com/office/drawing/2014/main" id="{36B908AD-B9B8-F046-8D88-EC48E7031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765" y="2717706"/>
            <a:ext cx="6489700" cy="351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DB4DEFC-9003-7640-9090-146851D963AF}"/>
              </a:ext>
            </a:extLst>
          </p:cNvPr>
          <p:cNvSpPr txBox="1">
            <a:spLocks/>
          </p:cNvSpPr>
          <p:nvPr/>
        </p:nvSpPr>
        <p:spPr>
          <a:xfrm>
            <a:off x="306215" y="2393243"/>
            <a:ext cx="4852808" cy="3842363"/>
          </a:xfrm>
          <a:prstGeom prst="rect">
            <a:avLst/>
          </a:prstGeom>
        </p:spPr>
        <p:txBody>
          <a:bodyPr>
            <a:noAutofit/>
          </a:bodyPr>
          <a:lstStyle>
            <a:lvl1pPr marL="228423" indent="-228423" algn="l" defTabSz="913677" rtl="0" eaLnBrk="1" latinLnBrk="0" hangingPunct="1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90000"/>
              <a:buFont typeface="Arial" pitchFamily="34" charset="0"/>
              <a:buChar char="•"/>
              <a:tabLst/>
              <a:defRPr lang="en-US" sz="2400" b="1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1pPr>
            <a:lvl2pPr marL="748996" indent="-342900" algn="l" defTabSz="913677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•"/>
              <a:defRPr lang="en-US" sz="18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2pPr>
            <a:lvl3pPr marL="855206" indent="-285750" algn="l" defTabSz="913677" rtl="0" eaLnBrk="1" latinLnBrk="0" hangingPunct="1">
              <a:lnSpc>
                <a:spcPct val="95000"/>
              </a:lnSpc>
              <a:spcBef>
                <a:spcPts val="840"/>
              </a:spcBef>
              <a:buClr>
                <a:srgbClr val="000000"/>
              </a:buClr>
              <a:buFont typeface="Arial" panose="020B0604020202020204" pitchFamily="34" charset="0"/>
              <a:buChar char="•"/>
              <a:defRPr lang="en-US" sz="14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3pPr>
            <a:lvl4pPr marL="974191" indent="-285750" algn="l" defTabSz="913677" rtl="0" eaLnBrk="1" latinLnBrk="0" hangingPunct="1">
              <a:lnSpc>
                <a:spcPct val="95000"/>
              </a:lnSpc>
              <a:spcBef>
                <a:spcPts val="84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4pPr>
            <a:lvl5pPr marL="801054" marR="0" indent="0" algn="l" defTabSz="913677" rtl="0" eaLnBrk="1" fontAlgn="auto" latinLnBrk="0" hangingPunct="1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5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5pPr>
            <a:lvl6pPr marL="2512623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444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288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124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Nothing gets drawn onscreen</a:t>
            </a:r>
          </a:p>
          <a:p>
            <a:pPr lvl="1"/>
            <a:r>
              <a:rPr lang="en-US" dirty="0"/>
              <a:t>Process multiple actions but patch one diff to the real DOM</a:t>
            </a:r>
          </a:p>
        </p:txBody>
      </p:sp>
    </p:spTree>
    <p:extLst>
      <p:ext uri="{BB962C8B-B14F-4D97-AF65-F5344CB8AC3E}">
        <p14:creationId xmlns:p14="http://schemas.microsoft.com/office/powerpoint/2010/main" val="1889179303"/>
      </p:ext>
    </p:extLst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A834B-F974-684B-BDC3-CB9666EE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on Virtual DOM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B53070C-B358-2B48-9773-FBC587D3E9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0499459"/>
              </p:ext>
            </p:extLst>
          </p:nvPr>
        </p:nvGraphicFramePr>
        <p:xfrm>
          <a:off x="306212" y="2977680"/>
          <a:ext cx="4243210" cy="9453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605">
                  <a:extLst>
                    <a:ext uri="{9D8B030D-6E8A-4147-A177-3AD203B41FA5}">
                      <a16:colId xmlns:a16="http://schemas.microsoft.com/office/drawing/2014/main" val="2793957201"/>
                    </a:ext>
                  </a:extLst>
                </a:gridCol>
                <a:gridCol w="2121605">
                  <a:extLst>
                    <a:ext uri="{9D8B030D-6E8A-4147-A177-3AD203B41FA5}">
                      <a16:colId xmlns:a16="http://schemas.microsoft.com/office/drawing/2014/main" val="3722379752"/>
                    </a:ext>
                  </a:extLst>
                </a:gridCol>
              </a:tblGrid>
              <a:tr h="204259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Virtual DOM</a:t>
                      </a:r>
                    </a:p>
                  </a:txBody>
                  <a:tcPr marL="61214" marR="61214" marT="30607" marB="30607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Regular DOM</a:t>
                      </a:r>
                    </a:p>
                  </a:txBody>
                  <a:tcPr marL="61214" marR="61214" marT="30607" marB="30607"/>
                </a:tc>
                <a:extLst>
                  <a:ext uri="{0D108BD9-81ED-4DB2-BD59-A6C34878D82A}">
                    <a16:rowId xmlns:a16="http://schemas.microsoft.com/office/drawing/2014/main" val="3304261767"/>
                  </a:ext>
                </a:extLst>
              </a:tr>
              <a:tr h="204259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React, </a:t>
                      </a:r>
                      <a:r>
                        <a:rPr lang="en-US" sz="1800" dirty="0" err="1"/>
                        <a:t>Vue</a:t>
                      </a:r>
                      <a:endParaRPr lang="en-US" sz="1800" dirty="0"/>
                    </a:p>
                  </a:txBody>
                  <a:tcPr marL="61214" marR="61214" marT="30607" marB="30607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Angular, Backbone(jQuery)</a:t>
                      </a:r>
                    </a:p>
                  </a:txBody>
                  <a:tcPr marL="61214" marR="61214" marT="30607" marB="30607"/>
                </a:tc>
                <a:extLst>
                  <a:ext uri="{0D108BD9-81ED-4DB2-BD59-A6C34878D82A}">
                    <a16:rowId xmlns:a16="http://schemas.microsoft.com/office/drawing/2014/main" val="259211320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BA0BBC6-0CEE-C644-9810-12BB8ECB66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22270" y="1454149"/>
            <a:ext cx="7022195" cy="37638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69C7D4-70C1-F543-9A66-A68345EEB0C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722270" y="5717504"/>
            <a:ext cx="6492240" cy="45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106145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A834B-F974-684B-BDC3-CB9666EE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Data-binding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9C35B-1DD5-E94C-A18B-9BD42BAF17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Let’s review how we develop the web frontend in the past.</a:t>
            </a:r>
          </a:p>
          <a:p>
            <a:endParaRPr lang="en-US" dirty="0"/>
          </a:p>
          <a:p>
            <a:r>
              <a:rPr lang="en-US" dirty="0"/>
              <a:t>Stone Age</a:t>
            </a:r>
          </a:p>
          <a:p>
            <a:pPr lvl="1"/>
            <a:r>
              <a:rPr lang="en-US" dirty="0"/>
              <a:t>Manually access the DOM</a:t>
            </a:r>
          </a:p>
          <a:p>
            <a:pPr lvl="1"/>
            <a:r>
              <a:rPr lang="en-US" dirty="0"/>
              <a:t>Embedded everything in the HTML</a:t>
            </a:r>
          </a:p>
          <a:p>
            <a:pPr lvl="2"/>
            <a:r>
              <a:rPr lang="en-US" dirty="0"/>
              <a:t>Both static data and dynamic state </a:t>
            </a:r>
          </a:p>
          <a:p>
            <a:r>
              <a:rPr lang="en-US" dirty="0"/>
              <a:t>MVC</a:t>
            </a:r>
          </a:p>
          <a:p>
            <a:pPr lvl="1"/>
            <a:r>
              <a:rPr lang="en-US" dirty="0"/>
              <a:t>Separate the data model from the mess</a:t>
            </a:r>
          </a:p>
          <a:p>
            <a:pPr lvl="1"/>
            <a:r>
              <a:rPr lang="en-US" dirty="0"/>
              <a:t>Helps us produce clean code</a:t>
            </a:r>
          </a:p>
          <a:p>
            <a:pPr lvl="1"/>
            <a:r>
              <a:rPr lang="en-US" dirty="0"/>
              <a:t>We still need to decide </a:t>
            </a:r>
            <a:r>
              <a:rPr lang="en-US" b="1" dirty="0">
                <a:solidFill>
                  <a:srgbClr val="C00000"/>
                </a:solidFill>
              </a:rPr>
              <a:t>how</a:t>
            </a:r>
            <a:r>
              <a:rPr lang="en-US" dirty="0"/>
              <a:t> and </a:t>
            </a:r>
            <a:r>
              <a:rPr lang="en-US" b="1" dirty="0">
                <a:solidFill>
                  <a:srgbClr val="C00000"/>
                </a:solidFill>
              </a:rPr>
              <a:t>when</a:t>
            </a:r>
            <a:r>
              <a:rPr lang="en-US" dirty="0"/>
              <a:t> to change the UI.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0FC438-7FCA-2240-930B-472D838224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44902" y="3552825"/>
            <a:ext cx="3390900" cy="27565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591BC1-8B3E-BF44-B09B-1D5CED4BA487}"/>
              </a:ext>
            </a:extLst>
          </p:cNvPr>
          <p:cNvSpPr txBox="1"/>
          <p:nvPr/>
        </p:nvSpPr>
        <p:spPr>
          <a:xfrm>
            <a:off x="7179733" y="3995750"/>
            <a:ext cx="13099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DOM Manipulation</a:t>
            </a:r>
          </a:p>
          <a:p>
            <a:r>
              <a:rPr lang="en-US" sz="1000" b="1" dirty="0"/>
              <a:t>How to.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3896F3-B615-8542-9F5B-1A9F4A9DD6DE}"/>
              </a:ext>
            </a:extLst>
          </p:cNvPr>
          <p:cNvSpPr txBox="1"/>
          <p:nvPr/>
        </p:nvSpPr>
        <p:spPr>
          <a:xfrm>
            <a:off x="7179733" y="5300133"/>
            <a:ext cx="11015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Event handling</a:t>
            </a:r>
          </a:p>
          <a:p>
            <a:r>
              <a:rPr lang="en-US" sz="1000" b="1" dirty="0"/>
              <a:t>When to.</a:t>
            </a:r>
          </a:p>
        </p:txBody>
      </p:sp>
    </p:spTree>
    <p:extLst>
      <p:ext uri="{BB962C8B-B14F-4D97-AF65-F5344CB8AC3E}">
        <p14:creationId xmlns:p14="http://schemas.microsoft.com/office/powerpoint/2010/main" val="1185486181"/>
      </p:ext>
    </p:extLst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A834B-F974-684B-BDC3-CB9666EE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Data-binding for the win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9C35B-1DD5-E94C-A18B-9BD42BAF17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0895" y="1344168"/>
            <a:ext cx="11424907" cy="3239121"/>
          </a:xfrm>
        </p:spPr>
        <p:txBody>
          <a:bodyPr/>
          <a:lstStyle/>
          <a:p>
            <a:r>
              <a:rPr lang="en-US" dirty="0"/>
              <a:t>Two-way data binding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The template compilation produces a live view 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Any changes to the view are immediately reflected in the model 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Any changes in the model are propagated to the view </a:t>
            </a:r>
          </a:p>
          <a:p>
            <a:pPr marL="406096" lvl="1" indent="0">
              <a:buNone/>
            </a:pPr>
            <a:endParaRPr lang="en-US" dirty="0"/>
          </a:p>
          <a:p>
            <a:r>
              <a:rPr lang="en-US" dirty="0"/>
              <a:t>Basically erase the code from project</a:t>
            </a:r>
          </a:p>
          <a:p>
            <a:pPr lvl="1"/>
            <a:r>
              <a:rPr lang="en-US" dirty="0"/>
              <a:t>About </a:t>
            </a:r>
            <a:r>
              <a:rPr lang="en-US" b="1" dirty="0">
                <a:solidFill>
                  <a:srgbClr val="C00000"/>
                </a:solidFill>
              </a:rPr>
              <a:t>how</a:t>
            </a:r>
            <a:r>
              <a:rPr lang="en-US" dirty="0"/>
              <a:t> to and </a:t>
            </a:r>
            <a:r>
              <a:rPr lang="en-US" b="1" dirty="0">
                <a:solidFill>
                  <a:srgbClr val="C00000"/>
                </a:solidFill>
              </a:rPr>
              <a:t>when</a:t>
            </a:r>
            <a:r>
              <a:rPr lang="en-US" dirty="0"/>
              <a:t> to update the UI</a:t>
            </a:r>
          </a:p>
          <a:p>
            <a:r>
              <a:rPr lang="en-US" dirty="0"/>
              <a:t>Instead </a:t>
            </a:r>
          </a:p>
          <a:p>
            <a:pPr lvl="1"/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D92C0A6-3B28-794F-80D8-3337DB3C03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4297" y="2399490"/>
            <a:ext cx="15379094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3073" name="Picture 10" descr="https://docs.angularjs.org/img/Two_Way_Data_Binding.png">
            <a:extLst>
              <a:ext uri="{FF2B5EF4-FFF2-40B4-BE49-F238E27FC236}">
                <a16:creationId xmlns:a16="http://schemas.microsoft.com/office/drawing/2014/main" id="{3F5839E6-2165-5B4E-BD5D-9A05F29C7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1229" y="3070578"/>
            <a:ext cx="4473236" cy="3238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7291C33-B700-FA4C-A761-601B7DDCC034}"/>
              </a:ext>
            </a:extLst>
          </p:cNvPr>
          <p:cNvSpPr txBox="1">
            <a:spLocks/>
          </p:cNvSpPr>
          <p:nvPr/>
        </p:nvSpPr>
        <p:spPr>
          <a:xfrm>
            <a:off x="310895" y="4583289"/>
            <a:ext cx="6658865" cy="1229359"/>
          </a:xfrm>
          <a:prstGeom prst="rect">
            <a:avLst/>
          </a:prstGeom>
        </p:spPr>
        <p:txBody>
          <a:bodyPr>
            <a:noAutofit/>
          </a:bodyPr>
          <a:lstStyle>
            <a:lvl1pPr marL="228423" indent="-228423" algn="l" defTabSz="913677" rtl="0" eaLnBrk="1" latinLnBrk="0" hangingPunct="1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90000"/>
              <a:buFont typeface="Arial" pitchFamily="34" charset="0"/>
              <a:buChar char="•"/>
              <a:tabLst/>
              <a:defRPr lang="en-US" sz="2400" b="1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1pPr>
            <a:lvl2pPr marL="748996" indent="-342900" algn="l" defTabSz="913677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•"/>
              <a:defRPr lang="en-US" sz="18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2pPr>
            <a:lvl3pPr marL="855206" indent="-285750" algn="l" defTabSz="913677" rtl="0" eaLnBrk="1" latinLnBrk="0" hangingPunct="1">
              <a:lnSpc>
                <a:spcPct val="95000"/>
              </a:lnSpc>
              <a:spcBef>
                <a:spcPts val="840"/>
              </a:spcBef>
              <a:buClr>
                <a:srgbClr val="000000"/>
              </a:buClr>
              <a:buFont typeface="Arial" panose="020B0604020202020204" pitchFamily="34" charset="0"/>
              <a:buChar char="•"/>
              <a:defRPr lang="en-US" sz="14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3pPr>
            <a:lvl4pPr marL="974191" indent="-285750" algn="l" defTabSz="913677" rtl="0" eaLnBrk="1" latinLnBrk="0" hangingPunct="1">
              <a:lnSpc>
                <a:spcPct val="95000"/>
              </a:lnSpc>
              <a:spcBef>
                <a:spcPts val="840"/>
              </a:spcBef>
              <a:buFont typeface="Arial" panose="020B0604020202020204" pitchFamily="34" charset="0"/>
              <a:buChar char="•"/>
              <a:defRPr lang="en-US" sz="15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4pPr>
            <a:lvl5pPr marL="801054" marR="0" indent="0" algn="l" defTabSz="913677" rtl="0" eaLnBrk="1" fontAlgn="auto" latinLnBrk="0" hangingPunct="1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500" kern="1200">
                <a:solidFill>
                  <a:srgbClr val="435153"/>
                </a:solidFill>
                <a:latin typeface="+mj-lt"/>
                <a:ea typeface="+mn-ea"/>
                <a:cs typeface="+mn-cs"/>
              </a:defRPr>
            </a:lvl5pPr>
            <a:lvl6pPr marL="2512623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444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288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124" indent="-228423" algn="l" defTabSz="9136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Need to declare the relations between runtime variables and HTML before template compilation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59409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5_template">
  <a:themeElements>
    <a:clrScheme name="Cisco 2010 Color Palette">
      <a:dk1>
        <a:srgbClr val="0096D6"/>
      </a:dk1>
      <a:lt1>
        <a:srgbClr val="FFFFFF"/>
      </a:lt1>
      <a:dk2>
        <a:srgbClr val="6DB344"/>
      </a:dk2>
      <a:lt2>
        <a:srgbClr val="FFFFFF"/>
      </a:lt2>
      <a:accent1>
        <a:srgbClr val="0096D6"/>
      </a:accent1>
      <a:accent2>
        <a:srgbClr val="6DB344"/>
      </a:accent2>
      <a:accent3>
        <a:srgbClr val="ABDFF0"/>
      </a:accent3>
      <a:accent4>
        <a:srgbClr val="008041"/>
      </a:accent4>
      <a:accent5>
        <a:srgbClr val="B7D333"/>
      </a:accent5>
      <a:accent6>
        <a:srgbClr val="652D89"/>
      </a:accent6>
      <a:hlink>
        <a:srgbClr val="3CBADC"/>
      </a:hlink>
      <a:folHlink>
        <a:srgbClr val="A6A8AB"/>
      </a:folHlink>
    </a:clrScheme>
    <a:fontScheme name="Cisco 2010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6D6"/>
        </a:solidFill>
        <a:ln>
          <a:noFill/>
        </a:ln>
        <a:effectLst>
          <a:outerShdw blurRad="76200" dist="50800" dir="5400000" algn="ctr" rotWithShape="0">
            <a:srgbClr val="000000">
              <a:alpha val="27000"/>
            </a:srgbClr>
          </a:outerShdw>
        </a:effectLst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0</TotalTime>
  <Words>896</Words>
  <Application>Microsoft Macintosh PowerPoint</Application>
  <PresentationFormat>Custom</PresentationFormat>
  <Paragraphs>219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5_template</vt:lpstr>
      <vt:lpstr>PowerPoint Presentation</vt:lpstr>
      <vt:lpstr>Outline</vt:lpstr>
      <vt:lpstr>Trends</vt:lpstr>
      <vt:lpstr>DOM</vt:lpstr>
      <vt:lpstr>DOM Manipulation Issues</vt:lpstr>
      <vt:lpstr>1. Virtual DOM</vt:lpstr>
      <vt:lpstr>Comparison on Virtual DOM</vt:lpstr>
      <vt:lpstr>2. Data-binding</vt:lpstr>
      <vt:lpstr>Data-binding for the win</vt:lpstr>
      <vt:lpstr>Example of Two-way Data-binding</vt:lpstr>
      <vt:lpstr>Example of Backbone+jQuery</vt:lpstr>
      <vt:lpstr>Comparison on Advanced Data-binding</vt:lpstr>
      <vt:lpstr>3. Code Reuse</vt:lpstr>
      <vt:lpstr>Example of not reusable code</vt:lpstr>
      <vt:lpstr>Example of reusable code</vt:lpstr>
      <vt:lpstr>Comparison on Components Based View</vt:lpstr>
      <vt:lpstr>4. SPA : Client/Server Separation</vt:lpstr>
      <vt:lpstr>Examples on Routing</vt:lpstr>
      <vt:lpstr>All in all</vt:lpstr>
      <vt:lpstr>Battles between Angular and React</vt:lpstr>
      <vt:lpstr>Angular Example</vt:lpstr>
      <vt:lpstr>React Example</vt:lpstr>
      <vt:lpstr>Battles between Angular and React</vt:lpstr>
      <vt:lpstr>All in all (2nd round)</vt:lpstr>
      <vt:lpstr>Download Trend @ npm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2013-09-20T12:43:06Z</dcterms:created>
  <dcterms:modified xsi:type="dcterms:W3CDTF">2019-06-27T02:29:19Z</dcterms:modified>
</cp:coreProperties>
</file>

<file path=docProps/thumbnail.jpeg>
</file>